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9" r:id="rId2"/>
    <p:sldMasterId id="2147483660" r:id="rId3"/>
    <p:sldMasterId id="2147483648" r:id="rId4"/>
  </p:sldMasterIdLst>
  <p:notesMasterIdLst>
    <p:notesMasterId r:id="rId11"/>
  </p:notesMasterIdLst>
  <p:sldIdLst>
    <p:sldId id="489" r:id="rId5"/>
    <p:sldId id="481" r:id="rId6"/>
    <p:sldId id="482" r:id="rId7"/>
    <p:sldId id="483" r:id="rId8"/>
    <p:sldId id="490" r:id="rId9"/>
    <p:sldId id="491"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e borra" initials="sb" lastIdx="9" clrIdx="0">
    <p:extLst>
      <p:ext uri="{19B8F6BF-5375-455C-9EA6-DF929625EA0E}">
        <p15:presenceInfo xmlns:p15="http://schemas.microsoft.com/office/powerpoint/2012/main" userId="a9a3ec74515ccb5b" providerId="Windows Live"/>
      </p:ext>
    </p:extLst>
  </p:cmAuthor>
  <p:cmAuthor id="2" name="Francesco Bono" initials="FB" lastIdx="2" clrIdx="1">
    <p:extLst>
      <p:ext uri="{19B8F6BF-5375-455C-9EA6-DF929625EA0E}">
        <p15:presenceInfo xmlns:p15="http://schemas.microsoft.com/office/powerpoint/2012/main" userId="Francesco Bo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70B3C8"/>
    <a:srgbClr val="FFCC00"/>
    <a:srgbClr val="C50C1F"/>
    <a:srgbClr val="CCECFF"/>
    <a:srgbClr val="CC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60935" autoAdjust="0"/>
  </p:normalViewPr>
  <p:slideViewPr>
    <p:cSldViewPr>
      <p:cViewPr>
        <p:scale>
          <a:sx n="75" d="100"/>
          <a:sy n="75" d="100"/>
        </p:scale>
        <p:origin x="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299"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a Palermo" userId="379dd787c6fc6329" providerId="LiveId" clId="{4BD01568-FC76-411B-84F0-87F78AD995E9}"/>
    <pc:docChg chg="custSel addSld delSld modSld addMainMaster delMainMaster">
      <pc:chgData name="Federica Palermo" userId="379dd787c6fc6329" providerId="LiveId" clId="{4BD01568-FC76-411B-84F0-87F78AD995E9}" dt="2022-04-15T08:42:02.501" v="81" actId="20577"/>
      <pc:docMkLst>
        <pc:docMk/>
      </pc:docMkLst>
      <pc:sldChg chg="modSp mod">
        <pc:chgData name="Federica Palermo" userId="379dd787c6fc6329" providerId="LiveId" clId="{4BD01568-FC76-411B-84F0-87F78AD995E9}" dt="2022-04-14T16:18:25.024" v="29" actId="20577"/>
        <pc:sldMkLst>
          <pc:docMk/>
          <pc:sldMk cId="1059529101" sldId="481"/>
        </pc:sldMkLst>
        <pc:spChg chg="mod">
          <ac:chgData name="Federica Palermo" userId="379dd787c6fc6329" providerId="LiveId" clId="{4BD01568-FC76-411B-84F0-87F78AD995E9}" dt="2022-04-14T16:18:25.024" v="29" actId="20577"/>
          <ac:spMkLst>
            <pc:docMk/>
            <pc:sldMk cId="1059529101" sldId="481"/>
            <ac:spMk id="10" creationId="{D4370B30-1D11-344C-B91C-7B537CA2F6E5}"/>
          </ac:spMkLst>
        </pc:spChg>
      </pc:sldChg>
      <pc:sldChg chg="modSp mod">
        <pc:chgData name="Federica Palermo" userId="379dd787c6fc6329" providerId="LiveId" clId="{4BD01568-FC76-411B-84F0-87F78AD995E9}" dt="2022-04-15T08:42:02.501" v="81" actId="20577"/>
        <pc:sldMkLst>
          <pc:docMk/>
          <pc:sldMk cId="2733610291" sldId="482"/>
        </pc:sldMkLst>
        <pc:spChg chg="mod">
          <ac:chgData name="Federica Palermo" userId="379dd787c6fc6329" providerId="LiveId" clId="{4BD01568-FC76-411B-84F0-87F78AD995E9}" dt="2022-04-14T16:12:54.736" v="21" actId="1076"/>
          <ac:spMkLst>
            <pc:docMk/>
            <pc:sldMk cId="2733610291" sldId="482"/>
            <ac:spMk id="9" creationId="{C08FCE25-96C4-6746-816D-5368A8510305}"/>
          </ac:spMkLst>
        </pc:spChg>
        <pc:spChg chg="mod">
          <ac:chgData name="Federica Palermo" userId="379dd787c6fc6329" providerId="LiveId" clId="{4BD01568-FC76-411B-84F0-87F78AD995E9}" dt="2022-04-15T08:42:02.501" v="81" actId="20577"/>
          <ac:spMkLst>
            <pc:docMk/>
            <pc:sldMk cId="2733610291" sldId="482"/>
            <ac:spMk id="12" creationId="{F91DCAE9-5B04-4679-8EA8-7A540AC974CD}"/>
          </ac:spMkLst>
        </pc:spChg>
        <pc:spChg chg="mod">
          <ac:chgData name="Federica Palermo" userId="379dd787c6fc6329" providerId="LiveId" clId="{4BD01568-FC76-411B-84F0-87F78AD995E9}" dt="2022-04-14T16:12:15.307" v="17" actId="207"/>
          <ac:spMkLst>
            <pc:docMk/>
            <pc:sldMk cId="2733610291" sldId="482"/>
            <ac:spMk id="16" creationId="{3001BBAD-A5CD-439B-AD35-1DB8705322A2}"/>
          </ac:spMkLst>
        </pc:spChg>
      </pc:sldChg>
      <pc:sldChg chg="delSp modSp mod">
        <pc:chgData name="Federica Palermo" userId="379dd787c6fc6329" providerId="LiveId" clId="{4BD01568-FC76-411B-84F0-87F78AD995E9}" dt="2022-04-14T16:12:33.561" v="19" actId="207"/>
        <pc:sldMkLst>
          <pc:docMk/>
          <pc:sldMk cId="416145941" sldId="483"/>
        </pc:sldMkLst>
        <pc:spChg chg="mod">
          <ac:chgData name="Federica Palermo" userId="379dd787c6fc6329" providerId="LiveId" clId="{4BD01568-FC76-411B-84F0-87F78AD995E9}" dt="2022-04-14T16:12:33.561" v="19" actId="207"/>
          <ac:spMkLst>
            <pc:docMk/>
            <pc:sldMk cId="416145941" sldId="483"/>
            <ac:spMk id="11" creationId="{3B737649-035C-48E1-9CA4-41AFBD762AC1}"/>
          </ac:spMkLst>
        </pc:spChg>
        <pc:spChg chg="del mod">
          <ac:chgData name="Federica Palermo" userId="379dd787c6fc6329" providerId="LiveId" clId="{4BD01568-FC76-411B-84F0-87F78AD995E9}" dt="2022-04-14T16:11:28.937" v="16"/>
          <ac:spMkLst>
            <pc:docMk/>
            <pc:sldMk cId="416145941" sldId="483"/>
            <ac:spMk id="13" creationId="{10257E85-0441-47AC-BC1B-9455B8B7FA87}"/>
          </ac:spMkLst>
        </pc:spChg>
        <pc:spChg chg="del">
          <ac:chgData name="Federica Palermo" userId="379dd787c6fc6329" providerId="LiveId" clId="{4BD01568-FC76-411B-84F0-87F78AD995E9}" dt="2022-04-14T16:11:28.935" v="14" actId="478"/>
          <ac:spMkLst>
            <pc:docMk/>
            <pc:sldMk cId="416145941" sldId="483"/>
            <ac:spMk id="15" creationId="{91901C57-F051-40FD-8692-12E00AF5055B}"/>
          </ac:spMkLst>
        </pc:spChg>
        <pc:spChg chg="mod">
          <ac:chgData name="Federica Palermo" userId="379dd787c6fc6329" providerId="LiveId" clId="{4BD01568-FC76-411B-84F0-87F78AD995E9}" dt="2022-04-14T16:12:27.358" v="18" actId="207"/>
          <ac:spMkLst>
            <pc:docMk/>
            <pc:sldMk cId="416145941" sldId="483"/>
            <ac:spMk id="16" creationId="{10257E85-0441-47AC-BC1B-9455B8B7FA87}"/>
          </ac:spMkLst>
        </pc:spChg>
      </pc:sldChg>
      <pc:sldChg chg="del">
        <pc:chgData name="Federica Palermo" userId="379dd787c6fc6329" providerId="LiveId" clId="{4BD01568-FC76-411B-84F0-87F78AD995E9}" dt="2022-04-14T16:04:14.846" v="0" actId="2696"/>
        <pc:sldMkLst>
          <pc:docMk/>
          <pc:sldMk cId="2558544533" sldId="484"/>
        </pc:sldMkLst>
      </pc:sldChg>
      <pc:sldChg chg="del">
        <pc:chgData name="Federica Palermo" userId="379dd787c6fc6329" providerId="LiveId" clId="{4BD01568-FC76-411B-84F0-87F78AD995E9}" dt="2022-04-14T16:08:04.075" v="1" actId="2696"/>
        <pc:sldMkLst>
          <pc:docMk/>
          <pc:sldMk cId="1125659243" sldId="485"/>
        </pc:sldMkLst>
      </pc:sldChg>
      <pc:sldChg chg="del">
        <pc:chgData name="Federica Palermo" userId="379dd787c6fc6329" providerId="LiveId" clId="{4BD01568-FC76-411B-84F0-87F78AD995E9}" dt="2022-04-14T16:08:07.178" v="2" actId="2696"/>
        <pc:sldMkLst>
          <pc:docMk/>
          <pc:sldMk cId="675812515" sldId="486"/>
        </pc:sldMkLst>
      </pc:sldChg>
      <pc:sldChg chg="add del">
        <pc:chgData name="Federica Palermo" userId="379dd787c6fc6329" providerId="LiveId" clId="{4BD01568-FC76-411B-84F0-87F78AD995E9}" dt="2022-04-14T16:13:02.476" v="23" actId="2696"/>
        <pc:sldMkLst>
          <pc:docMk/>
          <pc:sldMk cId="623861742" sldId="490"/>
        </pc:sldMkLst>
      </pc:sldChg>
      <pc:sldChg chg="modSp add mod">
        <pc:chgData name="Federica Palermo" userId="379dd787c6fc6329" providerId="LiveId" clId="{4BD01568-FC76-411B-84F0-87F78AD995E9}" dt="2022-04-15T06:58:27.716" v="45" actId="20577"/>
        <pc:sldMkLst>
          <pc:docMk/>
          <pc:sldMk cId="760041786" sldId="490"/>
        </pc:sldMkLst>
        <pc:spChg chg="mod">
          <ac:chgData name="Federica Palermo" userId="379dd787c6fc6329" providerId="LiveId" clId="{4BD01568-FC76-411B-84F0-87F78AD995E9}" dt="2022-04-15T06:58:27.716" v="45" actId="20577"/>
          <ac:spMkLst>
            <pc:docMk/>
            <pc:sldMk cId="760041786" sldId="490"/>
            <ac:spMk id="50" creationId="{4EE05C8F-5A4C-4C61-9080-C3B6F0E96E9E}"/>
          </ac:spMkLst>
        </pc:spChg>
      </pc:sldChg>
      <pc:sldChg chg="add">
        <pc:chgData name="Federica Palermo" userId="379dd787c6fc6329" providerId="LiveId" clId="{4BD01568-FC76-411B-84F0-87F78AD995E9}" dt="2022-04-14T16:13:10.194" v="27"/>
        <pc:sldMkLst>
          <pc:docMk/>
          <pc:sldMk cId="42348904" sldId="491"/>
        </pc:sldMkLst>
      </pc:sldChg>
      <pc:sldChg chg="modSp add del mod">
        <pc:chgData name="Federica Palermo" userId="379dd787c6fc6329" providerId="LiveId" clId="{4BD01568-FC76-411B-84F0-87F78AD995E9}" dt="2022-04-14T16:12:59.412" v="22" actId="2696"/>
        <pc:sldMkLst>
          <pc:docMk/>
          <pc:sldMk cId="3908207556" sldId="491"/>
        </pc:sldMkLst>
        <pc:spChg chg="mod">
          <ac:chgData name="Federica Palermo" userId="379dd787c6fc6329" providerId="LiveId" clId="{4BD01568-FC76-411B-84F0-87F78AD995E9}" dt="2022-04-14T16:11:07.039" v="9" actId="14100"/>
          <ac:spMkLst>
            <pc:docMk/>
            <pc:sldMk cId="3908207556" sldId="491"/>
            <ac:spMk id="165" creationId="{00000000-0000-0000-0000-000000000000}"/>
          </ac:spMkLst>
        </pc:spChg>
      </pc:sldChg>
      <pc:sldMasterChg chg="add del addSldLayout delSldLayout">
        <pc:chgData name="Federica Palermo" userId="379dd787c6fc6329" providerId="LiveId" clId="{4BD01568-FC76-411B-84F0-87F78AD995E9}" dt="2022-04-14T16:13:05.346" v="24" actId="27028"/>
        <pc:sldMasterMkLst>
          <pc:docMk/>
          <pc:sldMasterMk cId="0" sldId="2147483648"/>
        </pc:sldMasterMkLst>
        <pc:sldLayoutChg chg="add del">
          <pc:chgData name="Federica Palermo" userId="379dd787c6fc6329" providerId="LiveId" clId="{4BD01568-FC76-411B-84F0-87F78AD995E9}" dt="2022-04-14T16:13:05.346" v="24" actId="27028"/>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BF185-755A-4449-A5F7-2F005FB588C2}" type="datetimeFigureOut">
              <a:rPr lang="it-IT" smtClean="0"/>
              <a:pPr/>
              <a:t>14/04/2022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598D4B-AFDD-4FDB-AE64-273E896F5FC8}" type="slidenum">
              <a:rPr lang="it-IT" smtClean="0"/>
              <a:pPr/>
              <a:t>‹N›</a:t>
            </a:fld>
            <a:endParaRPr lang="it-IT"/>
          </a:p>
        </p:txBody>
      </p:sp>
    </p:spTree>
    <p:extLst>
      <p:ext uri="{BB962C8B-B14F-4D97-AF65-F5344CB8AC3E}">
        <p14:creationId xmlns:p14="http://schemas.microsoft.com/office/powerpoint/2010/main" val="4173709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7598D4B-AFDD-4FDB-AE64-273E896F5FC8}" type="slidenum">
              <a:rPr lang="it-IT" smtClean="0"/>
              <a:pPr/>
              <a:t>2</a:t>
            </a:fld>
            <a:endParaRPr lang="it-IT"/>
          </a:p>
        </p:txBody>
      </p:sp>
    </p:spTree>
    <p:extLst>
      <p:ext uri="{BB962C8B-B14F-4D97-AF65-F5344CB8AC3E}">
        <p14:creationId xmlns:p14="http://schemas.microsoft.com/office/powerpoint/2010/main" val="323819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normAutofit/>
          </a:bodyPr>
          <a:lstStyle/>
          <a:p>
            <a:pPr marL="0" indent="0">
              <a:buNone/>
            </a:pPr>
            <a:endParaRPr lang="it-IT" b="0" i="0" dirty="0">
              <a:solidFill>
                <a:srgbClr val="0F0F0F"/>
              </a:solidFill>
              <a:effectLst/>
              <a:latin typeface="sole_text"/>
            </a:endParaRPr>
          </a:p>
        </p:txBody>
      </p:sp>
      <p:sp>
        <p:nvSpPr>
          <p:cNvPr id="4" name="Segnaposto numero diapositiva 3"/>
          <p:cNvSpPr>
            <a:spLocks noGrp="1"/>
          </p:cNvSpPr>
          <p:nvPr>
            <p:ph type="sldNum" sz="quarter" idx="5"/>
          </p:nvPr>
        </p:nvSpPr>
        <p:spPr/>
        <p:txBody>
          <a:bodyPr/>
          <a:lstStyle/>
          <a:p>
            <a:fld id="{B7598D4B-AFDD-4FDB-AE64-273E896F5FC8}" type="slidenum">
              <a:rPr lang="it-IT" smtClean="0"/>
              <a:pPr/>
              <a:t>3</a:t>
            </a:fld>
            <a:endParaRPr lang="it-IT"/>
          </a:p>
        </p:txBody>
      </p:sp>
    </p:spTree>
    <p:extLst>
      <p:ext uri="{BB962C8B-B14F-4D97-AF65-F5344CB8AC3E}">
        <p14:creationId xmlns:p14="http://schemas.microsoft.com/office/powerpoint/2010/main" val="3173896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71600" y="1143000"/>
            <a:ext cx="41148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7598D4B-AFDD-4FDB-AE64-273E896F5FC8}" type="slidenum">
              <a:rPr lang="it-IT" smtClean="0"/>
              <a:pPr/>
              <a:t>4</a:t>
            </a:fld>
            <a:endParaRPr lang="it-IT"/>
          </a:p>
        </p:txBody>
      </p:sp>
    </p:spTree>
    <p:extLst>
      <p:ext uri="{BB962C8B-B14F-4D97-AF65-F5344CB8AC3E}">
        <p14:creationId xmlns:p14="http://schemas.microsoft.com/office/powerpoint/2010/main" val="2152586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85000" lnSpcReduction="20000"/>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Il primo passo sarà la realizzazione della piattaforma nazionale di telemedicina, che gestirà i servizi nazionali abilitanti per l’adozione nei territori (ad esempio l’integrazione con l’identità digitale 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pagoPA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procedura di attivazione scelta per la piattaforma nazionale sarà quella del partenariato pubblico privato (PPP), nella quale soggetti privati possono proporre soluzioni tecnologiche, tra cui il Governo sceglierà la più rispondente alle proprie esigenze. </a:t>
            </a: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L’identificazione delle specifiche applicazioni per i servizi di telemedicina – come la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televisita</a:t>
            </a:r>
            <a:r>
              <a:rPr lang="it-IT" sz="1800" dirty="0">
                <a:effectLst/>
                <a:latin typeface="Calibri" panose="020F0502020204030204" pitchFamily="34" charset="0"/>
                <a:ea typeface="Calibri" panose="020F0502020204030204" pitchFamily="34" charset="0"/>
                <a:cs typeface="Times New Roman" panose="02020603050405020304" pitchFamily="18" charset="0"/>
              </a:rPr>
              <a:t>, il telecontrollo, il teleconsulto, il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telemonitoraggio</a:t>
            </a:r>
            <a:r>
              <a:rPr lang="it-IT" sz="1800" dirty="0">
                <a:effectLst/>
                <a:latin typeface="Calibri" panose="020F0502020204030204" pitchFamily="34" charset="0"/>
                <a:ea typeface="Calibri" panose="020F0502020204030204" pitchFamily="34" charset="0"/>
                <a:cs typeface="Times New Roman" panose="02020603050405020304" pitchFamily="18" charset="0"/>
              </a:rPr>
              <a:t> – sarà invece affidata a livello regionale tramite regioni capofila, con l’obiettivo di selezionare applicazioni innovative e scalabili secondo requisiti definiti dalla piattaforma nazionale. Le regioni capofila saranno individuate su proposta dei Ministeri degli Affari Regionali, della Salute del Digitale e cureranno le procedure di acquisizione dei servizi di telemedicina. Tra queste soluzioni, tutte le regioni potranno scegliere i servizi che si adattano meglio alle loro esigenze, utilizzando le stesse procedure. I fondi del PNRR saranno erogati quindi alle regioni che attiveranno servizi di telemedicina selezionati dagli specifici bandi.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5"/>
          </p:nvPr>
        </p:nvSpPr>
        <p:spPr/>
        <p:txBody>
          <a:bodyPr/>
          <a:lstStyle/>
          <a:p>
            <a:fld id="{B7598D4B-AFDD-4FDB-AE64-273E896F5FC8}" type="slidenum">
              <a:rPr lang="it-IT" smtClean="0"/>
              <a:pPr/>
              <a:t>5</a:t>
            </a:fld>
            <a:endParaRPr lang="it-IT"/>
          </a:p>
        </p:txBody>
      </p:sp>
    </p:spTree>
    <p:extLst>
      <p:ext uri="{BB962C8B-B14F-4D97-AF65-F5344CB8AC3E}">
        <p14:creationId xmlns:p14="http://schemas.microsoft.com/office/powerpoint/2010/main" val="405080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5"/>
          </p:nvPr>
        </p:nvSpPr>
        <p:spPr/>
        <p:txBody>
          <a:bodyPr/>
          <a:lstStyle/>
          <a:p>
            <a:fld id="{B7598D4B-AFDD-4FDB-AE64-273E896F5FC8}" type="slidenum">
              <a:rPr lang="it-IT" smtClean="0"/>
              <a:pPr/>
              <a:t>6</a:t>
            </a:fld>
            <a:endParaRPr lang="it-IT"/>
          </a:p>
        </p:txBody>
      </p:sp>
    </p:spTree>
    <p:extLst>
      <p:ext uri="{BB962C8B-B14F-4D97-AF65-F5344CB8AC3E}">
        <p14:creationId xmlns:p14="http://schemas.microsoft.com/office/powerpoint/2010/main" val="201831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A9586-8FA4-4C90-8ADC-D0792E617424}"/>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02CBF74-7C22-433F-A130-06DB07D5D4C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E48A047-3048-420D-B197-63B65241D2C5}"/>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039949C5-3500-4CB1-854C-EE9C5C1423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669875-5369-4271-86BB-25F8173BA161}"/>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3950053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6A2374-A36C-41BA-B2E8-D5FAD843DA0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537EF7B-80A2-42D6-90CB-D7CA8CA6430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AB62EA-F2FF-4CD2-9E66-130549B6A540}"/>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0F1504DB-F46B-40EA-A45A-E2472D5EF0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AEBF9A-A841-41D1-B6B9-342BE5ACD004}"/>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3964111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715C05-21F2-46AD-927B-D178293CE43B}"/>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344F51E-B887-4D5A-9937-2398EC34D42F}"/>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C90DE79-DC79-4B7F-9704-DA4A729EF578}"/>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3BB6AE0F-A6BA-46D8-883C-3076A420C5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220212C-3443-45A6-B61A-C51E9700BB48}"/>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4113552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16F916-577B-4A9E-9756-741AF05D25C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229851-89E9-4FF9-AA27-00D52EEF827B}"/>
              </a:ext>
            </a:extLst>
          </p:cNvPr>
          <p:cNvSpPr>
            <a:spLocks noGrp="1"/>
          </p:cNvSpPr>
          <p:nvPr>
            <p:ph sz="half" idx="1"/>
          </p:nvPr>
        </p:nvSpPr>
        <p:spPr>
          <a:xfrm>
            <a:off x="628650" y="1825625"/>
            <a:ext cx="386715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622A211-B17B-414D-9543-657A5ADAD451}"/>
              </a:ext>
            </a:extLst>
          </p:cNvPr>
          <p:cNvSpPr>
            <a:spLocks noGrp="1"/>
          </p:cNvSpPr>
          <p:nvPr>
            <p:ph sz="half" idx="2"/>
          </p:nvPr>
        </p:nvSpPr>
        <p:spPr>
          <a:xfrm>
            <a:off x="4648200" y="1825625"/>
            <a:ext cx="386715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21951FA-BE5D-4FF0-9C9E-DBB3907C766B}"/>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6" name="Segnaposto piè di pagina 5">
            <a:extLst>
              <a:ext uri="{FF2B5EF4-FFF2-40B4-BE49-F238E27FC236}">
                <a16:creationId xmlns:a16="http://schemas.microsoft.com/office/drawing/2014/main" id="{794926FA-41A0-4FCD-8B3D-63490BE2B0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94B7CF5-AD3D-458F-88E4-13D001C76140}"/>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752229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4A2C3-CB97-48D4-A17B-839A2DE8D148}"/>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E35555D-3AA5-41F0-86F4-049914BC50B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A917895-11E9-4A2D-BAAA-AF285966BDC4}"/>
              </a:ext>
            </a:extLst>
          </p:cNvPr>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0DBFFAD-FCA3-4D2B-82B1-47F2A5056E7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920BAF0-9F25-4EAE-B2B1-A4C7AC08FCE8}"/>
              </a:ext>
            </a:extLst>
          </p:cNvPr>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7A11B57-7DE4-4EEB-9CC2-AD9A175F6784}"/>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8" name="Segnaposto piè di pagina 7">
            <a:extLst>
              <a:ext uri="{FF2B5EF4-FFF2-40B4-BE49-F238E27FC236}">
                <a16:creationId xmlns:a16="http://schemas.microsoft.com/office/drawing/2014/main" id="{4D1F98ED-DA4E-459B-8F93-C7DBA817DB2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8493D5F-9900-4F95-AB77-46BE12F49203}"/>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2339858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F0FEA3-9982-47FD-8FB4-4FC09B05DFB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D2DF9B8-6A59-47FD-92F0-7E9903D7386D}"/>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4" name="Segnaposto piè di pagina 3">
            <a:extLst>
              <a:ext uri="{FF2B5EF4-FFF2-40B4-BE49-F238E27FC236}">
                <a16:creationId xmlns:a16="http://schemas.microsoft.com/office/drawing/2014/main" id="{936201FE-DBFE-460C-AE13-711584E383D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F5C2019-B085-4B10-A875-FE3B69340778}"/>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157458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A5A7142-C766-4A0C-9FBD-4705DDCCC15F}"/>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3" name="Segnaposto piè di pagina 2">
            <a:extLst>
              <a:ext uri="{FF2B5EF4-FFF2-40B4-BE49-F238E27FC236}">
                <a16:creationId xmlns:a16="http://schemas.microsoft.com/office/drawing/2014/main" id="{913D967A-E188-4AB7-92A1-BB3004411CF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9D37709-C8E2-436F-929D-187DC1C3BB04}"/>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767759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E86DA2-8BDE-4FC4-84CF-F5CE7BCD7A38}"/>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0A329FD-750F-449A-992C-F288D97DE52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99E3A41-B046-45D7-BEE4-7FD9BC2CF9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92BBA2E-ABCE-4BBA-A455-CBBC16458BE0}"/>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6" name="Segnaposto piè di pagina 5">
            <a:extLst>
              <a:ext uri="{FF2B5EF4-FFF2-40B4-BE49-F238E27FC236}">
                <a16:creationId xmlns:a16="http://schemas.microsoft.com/office/drawing/2014/main" id="{B670FD17-9B9A-41FE-835D-5BA0073A0CA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218EBE-457F-425C-8897-E6B663B73EDC}"/>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30866443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162E9E-F875-4473-B31C-E62D0D15819F}"/>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8F68760-BCC5-44EF-BE74-181889D8FC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F0F0890-D7C3-4878-A872-22A853C700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04A887C-A81B-45AA-A53D-C866A8F635C7}"/>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6" name="Segnaposto piè di pagina 5">
            <a:extLst>
              <a:ext uri="{FF2B5EF4-FFF2-40B4-BE49-F238E27FC236}">
                <a16:creationId xmlns:a16="http://schemas.microsoft.com/office/drawing/2014/main" id="{9D22EB2B-3808-48CD-9403-34B713457DE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80F25EA-60FE-4AB7-BD4F-1CB786F944D8}"/>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20723540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729B2-E60D-4018-A4CB-7CC58E25D79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4980EB2-E4C1-49C3-9856-5ED2FA0B626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014D09-9CE4-438D-A631-CF692FBD2736}"/>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7E9E71E3-D09F-45A7-ADAF-14C92D3AC2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F16DC9-688E-481D-8690-A46C917B76B5}"/>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16286710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9D27178-DC5C-416F-9AE4-AC9CC2334387}"/>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7B16BD7-3C6D-4F3B-B82A-3548EF78888E}"/>
              </a:ext>
            </a:extLst>
          </p:cNvPr>
          <p:cNvSpPr>
            <a:spLocks noGrp="1"/>
          </p:cNvSpPr>
          <p:nvPr>
            <p:ph type="body" orient="vert" idx="1"/>
          </p:nvPr>
        </p:nvSpPr>
        <p:spPr>
          <a:xfrm>
            <a:off x="628650" y="365125"/>
            <a:ext cx="57626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BD89E1C-4175-4399-8BDD-65526C7B10C7}"/>
              </a:ext>
            </a:extLst>
          </p:cNvPr>
          <p:cNvSpPr>
            <a:spLocks noGrp="1"/>
          </p:cNvSpPr>
          <p:nvPr>
            <p:ph type="dt" sz="half" idx="10"/>
          </p:nvPr>
        </p:nvSpPr>
        <p:spPr/>
        <p:txBody>
          <a:body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72567FEA-EFA3-46E9-93FE-B3D92B843F8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DE8BA1-0209-4D00-BD80-3AFB93D3B74B}"/>
              </a:ext>
            </a:extLst>
          </p:cNvPr>
          <p:cNvSpPr>
            <a:spLocks noGrp="1"/>
          </p:cNvSpPr>
          <p:nvPr>
            <p:ph type="sldNum" sz="quarter" idx="12"/>
          </p:nvPr>
        </p:nvSpPr>
        <p:spPr/>
        <p:txBody>
          <a:bodyPr/>
          <a:lstStyle/>
          <a:p>
            <a:fld id="{B9186D27-20AF-4AB4-AABE-01DAF4CDF0FB}" type="slidenum">
              <a:rPr lang="it-IT" smtClean="0"/>
              <a:t>‹N›</a:t>
            </a:fld>
            <a:endParaRPr lang="it-IT"/>
          </a:p>
        </p:txBody>
      </p:sp>
    </p:spTree>
    <p:extLst>
      <p:ext uri="{BB962C8B-B14F-4D97-AF65-F5344CB8AC3E}">
        <p14:creationId xmlns:p14="http://schemas.microsoft.com/office/powerpoint/2010/main" val="12666988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688939-428C-4C16-BBEA-0E4695E9F60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40705BC-2D48-4D61-B490-97F86970E43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BEFB6E-2F13-42F9-8FA5-75F73567285F}"/>
              </a:ext>
            </a:extLst>
          </p:cNvPr>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a:extLst>
              <a:ext uri="{FF2B5EF4-FFF2-40B4-BE49-F238E27FC236}">
                <a16:creationId xmlns:a16="http://schemas.microsoft.com/office/drawing/2014/main" id="{C9A38E27-1AC7-4AB5-ACA2-E662267B0EE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2B27F3-5B33-4CA1-B242-30697F45A6D1}"/>
              </a:ext>
            </a:extLst>
          </p:cNvPr>
          <p:cNvSpPr>
            <a:spLocks noGrp="1"/>
          </p:cNvSpPr>
          <p:nvPr>
            <p:ph type="sldNum" sz="quarter" idx="12"/>
          </p:nvPr>
        </p:nvSpPr>
        <p:spPr/>
        <p:txBody>
          <a:bodyPr/>
          <a:lstStyle/>
          <a:p>
            <a:fld id="{C3865B32-885B-4A8B-98B5-7F2C06F9E0CF}" type="slidenum">
              <a:rPr lang="it-IT" smtClean="0"/>
              <a:pPr/>
              <a:t>‹N›</a:t>
            </a:fld>
            <a:endParaRPr lang="it-IT"/>
          </a:p>
        </p:txBody>
      </p:sp>
      <p:sp>
        <p:nvSpPr>
          <p:cNvPr id="7" name="Rettangolo 6">
            <a:extLst>
              <a:ext uri="{FF2B5EF4-FFF2-40B4-BE49-F238E27FC236}">
                <a16:creationId xmlns:a16="http://schemas.microsoft.com/office/drawing/2014/main" id="{7469F84B-DBF2-4908-A2F2-590E94C73461}"/>
              </a:ext>
            </a:extLst>
          </p:cNvPr>
          <p:cNvSpPr/>
          <p:nvPr userDrawn="1"/>
        </p:nvSpPr>
        <p:spPr>
          <a:xfrm>
            <a:off x="323528" y="116632"/>
            <a:ext cx="2267272" cy="648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8" name="Immagine 7" descr="C:\Users\Annalisa\AppData\Local\Microsoft\Windows\INetCache\Content.Word\grande_orep.jpg">
            <a:extLst>
              <a:ext uri="{FF2B5EF4-FFF2-40B4-BE49-F238E27FC236}">
                <a16:creationId xmlns:a16="http://schemas.microsoft.com/office/drawing/2014/main" id="{7D31E152-E67C-452E-A956-731721B3A05D}"/>
              </a:ext>
            </a:extLst>
          </p:cNvPr>
          <p:cNvPicPr/>
          <p:nvPr userDrawn="1"/>
        </p:nvPicPr>
        <p:blipFill>
          <a:blip r:embed="rId2" cstate="print"/>
          <a:srcRect t="19205" b="16887"/>
          <a:stretch>
            <a:fillRect/>
          </a:stretch>
        </p:blipFill>
        <p:spPr bwMode="auto">
          <a:xfrm>
            <a:off x="179512" y="72008"/>
            <a:ext cx="936104" cy="692696"/>
          </a:xfrm>
          <a:prstGeom prst="rect">
            <a:avLst/>
          </a:prstGeom>
          <a:noFill/>
          <a:ln w="9525">
            <a:noFill/>
            <a:miter lim="800000"/>
            <a:headEnd/>
            <a:tailEnd/>
          </a:ln>
        </p:spPr>
      </p:pic>
    </p:spTree>
    <p:extLst>
      <p:ext uri="{BB962C8B-B14F-4D97-AF65-F5344CB8AC3E}">
        <p14:creationId xmlns:p14="http://schemas.microsoft.com/office/powerpoint/2010/main" val="34356608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EAADE3-3263-4D70-89CD-426009850CD2}"/>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122A576-4F1A-4F25-96F2-C52CD0514A3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2A8B24C-130B-4D08-9428-1D2E10F8B5BD}"/>
              </a:ext>
            </a:extLst>
          </p:cNvPr>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a:extLst>
              <a:ext uri="{FF2B5EF4-FFF2-40B4-BE49-F238E27FC236}">
                <a16:creationId xmlns:a16="http://schemas.microsoft.com/office/drawing/2014/main" id="{2CD2F954-6D8B-453B-B49B-1BE16E2447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AA2B087-14E8-4346-B4AC-9340D958BB38}"/>
              </a:ext>
            </a:extLst>
          </p:cNvPr>
          <p:cNvSpPr>
            <a:spLocks noGrp="1"/>
          </p:cNvSpPr>
          <p:nvPr>
            <p:ph type="sldNum" sz="quarter" idx="12"/>
          </p:nvPr>
        </p:nvSpPr>
        <p:spPr/>
        <p:txBody>
          <a:bodyPr/>
          <a:lstStyle/>
          <a:p>
            <a:fld id="{C3865B32-885B-4A8B-98B5-7F2C06F9E0CF}" type="slidenum">
              <a:rPr lang="it-IT" smtClean="0"/>
              <a:pPr/>
              <a:t>‹N›</a:t>
            </a:fld>
            <a:endParaRPr lang="it-IT"/>
          </a:p>
        </p:txBody>
      </p:sp>
    </p:spTree>
    <p:extLst>
      <p:ext uri="{BB962C8B-B14F-4D97-AF65-F5344CB8AC3E}">
        <p14:creationId xmlns:p14="http://schemas.microsoft.com/office/powerpoint/2010/main" val="12948612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
        <p:nvSpPr>
          <p:cNvPr id="7" name="Rettangolo 6"/>
          <p:cNvSpPr/>
          <p:nvPr userDrawn="1"/>
        </p:nvSpPr>
        <p:spPr>
          <a:xfrm>
            <a:off x="323528" y="116632"/>
            <a:ext cx="2267272" cy="648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Immagine 7" descr="C:\Users\Annalisa\AppData\Local\Microsoft\Windows\INetCache\Content.Word\grande_orep.jpg"/>
          <p:cNvPicPr/>
          <p:nvPr userDrawn="1"/>
        </p:nvPicPr>
        <p:blipFill>
          <a:blip r:embed="rId2" cstate="print"/>
          <a:srcRect t="19205" b="16887"/>
          <a:stretch>
            <a:fillRect/>
          </a:stretch>
        </p:blipFill>
        <p:spPr bwMode="auto">
          <a:xfrm>
            <a:off x="179512" y="72008"/>
            <a:ext cx="936104" cy="692696"/>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3865B32-885B-4A8B-98B5-7F2C06F9E0C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3865B32-885B-4A8B-98B5-7F2C06F9E0CF}"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E01CA-D83F-4565-9A1A-3A2C0908B74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DA6E4C7-8601-4278-9A0E-02D1FFA734F9}"/>
              </a:ext>
            </a:extLst>
          </p:cNvPr>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4" name="Segnaposto piè di pagina 3">
            <a:extLst>
              <a:ext uri="{FF2B5EF4-FFF2-40B4-BE49-F238E27FC236}">
                <a16:creationId xmlns:a16="http://schemas.microsoft.com/office/drawing/2014/main" id="{2DBC5BF4-0640-4FB3-BB41-946202311D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549F642-A750-404C-9793-5B7D81A1837E}"/>
              </a:ext>
            </a:extLst>
          </p:cNvPr>
          <p:cNvSpPr>
            <a:spLocks noGrp="1"/>
          </p:cNvSpPr>
          <p:nvPr>
            <p:ph type="sldNum" sz="quarter" idx="12"/>
          </p:nvPr>
        </p:nvSpPr>
        <p:spPr/>
        <p:txBody>
          <a:bodyPr/>
          <a:lstStyle/>
          <a:p>
            <a:fld id="{C3865B32-885B-4A8B-98B5-7F2C06F9E0CF}" type="slidenum">
              <a:rPr lang="it-IT" smtClean="0"/>
              <a:pPr/>
              <a:t>‹N›</a:t>
            </a:fld>
            <a:endParaRPr lang="it-IT"/>
          </a:p>
        </p:txBody>
      </p:sp>
    </p:spTree>
    <p:extLst>
      <p:ext uri="{BB962C8B-B14F-4D97-AF65-F5344CB8AC3E}">
        <p14:creationId xmlns:p14="http://schemas.microsoft.com/office/powerpoint/2010/main" val="323914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54077E-8EC4-4295-85E1-46065D150C8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FBF7D65-145B-43E0-A8FD-A340E1F92B3E}"/>
              </a:ext>
            </a:extLst>
          </p:cNvPr>
          <p:cNvSpPr>
            <a:spLocks noGrp="1"/>
          </p:cNvSpPr>
          <p:nvPr>
            <p:ph type="dt" sz="half" idx="10"/>
          </p:nvPr>
        </p:nvSpPr>
        <p:spPr/>
        <p:txBody>
          <a:bodyPr/>
          <a:lstStyle/>
          <a:p>
            <a:fld id="{2C4FF4C8-FE76-4A3E-8172-99B195A92FE8}" type="datetimeFigureOut">
              <a:rPr lang="it-IT" smtClean="0"/>
              <a:pPr/>
              <a:t>14/04/2022</a:t>
            </a:fld>
            <a:endParaRPr lang="it-IT"/>
          </a:p>
        </p:txBody>
      </p:sp>
      <p:sp>
        <p:nvSpPr>
          <p:cNvPr id="4" name="Segnaposto piè di pagina 3">
            <a:extLst>
              <a:ext uri="{FF2B5EF4-FFF2-40B4-BE49-F238E27FC236}">
                <a16:creationId xmlns:a16="http://schemas.microsoft.com/office/drawing/2014/main" id="{3081BEF7-A3D3-4780-B568-A5D88001557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AA4B889-DE12-413D-987F-92E4D422B523}"/>
              </a:ext>
            </a:extLst>
          </p:cNvPr>
          <p:cNvSpPr>
            <a:spLocks noGrp="1"/>
          </p:cNvSpPr>
          <p:nvPr>
            <p:ph type="sldNum" sz="quarter" idx="12"/>
          </p:nvPr>
        </p:nvSpPr>
        <p:spPr/>
        <p:txBody>
          <a:bodyPr/>
          <a:lstStyle/>
          <a:p>
            <a:fld id="{C3865B32-885B-4A8B-98B5-7F2C06F9E0CF}" type="slidenum">
              <a:rPr lang="it-IT" smtClean="0"/>
              <a:pPr/>
              <a:t>‹N›</a:t>
            </a:fld>
            <a:endParaRPr lang="it-IT"/>
          </a:p>
        </p:txBody>
      </p:sp>
    </p:spTree>
    <p:extLst>
      <p:ext uri="{BB962C8B-B14F-4D97-AF65-F5344CB8AC3E}">
        <p14:creationId xmlns:p14="http://schemas.microsoft.com/office/powerpoint/2010/main" val="297002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image" Target="../media/image1.jp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65B32-885B-4A8B-98B5-7F2C06F9E0C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6" r:id="rId1"/>
    <p:sldLayoutId id="2147483665" r:id="rId2"/>
    <p:sldLayoutId id="2147483651" r:id="rId3"/>
    <p:sldLayoutId id="2147483652" r:id="rId4"/>
    <p:sldLayoutId id="2147483653" r:id="rId5"/>
    <p:sldLayoutId id="2147483663" r:id="rId6"/>
    <p:sldLayoutId id="2147483655" r:id="rId7"/>
    <p:sldLayoutId id="2147483667" r:id="rId8"/>
    <p:sldLayoutId id="2147483668"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E9FABC3-AF10-4D6C-A64A-150EBA60F34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094F387B-B3D4-4CE1-9D76-E5F9805331C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E03948A-8A93-44E8-A602-AE75B8A9C74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5D0A3-014A-40FE-AFDE-3690D3C1F279}" type="datetimeFigureOut">
              <a:rPr lang="it-IT" smtClean="0"/>
              <a:t>14/04/2022</a:t>
            </a:fld>
            <a:endParaRPr lang="it-IT"/>
          </a:p>
        </p:txBody>
      </p:sp>
      <p:sp>
        <p:nvSpPr>
          <p:cNvPr id="5" name="Segnaposto piè di pagina 4">
            <a:extLst>
              <a:ext uri="{FF2B5EF4-FFF2-40B4-BE49-F238E27FC236}">
                <a16:creationId xmlns:a16="http://schemas.microsoft.com/office/drawing/2014/main" id="{35ABFE1D-1694-47F4-B9A6-3E33137F6EF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4DA3CD1-282F-4949-9C44-F584E936ECD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86D27-20AF-4AB4-AABE-01DAF4CDF0FB}" type="slidenum">
              <a:rPr lang="it-IT" smtClean="0"/>
              <a:t>‹N›</a:t>
            </a:fld>
            <a:endParaRPr lang="it-IT"/>
          </a:p>
        </p:txBody>
      </p:sp>
    </p:spTree>
    <p:extLst>
      <p:ext uri="{BB962C8B-B14F-4D97-AF65-F5344CB8AC3E}">
        <p14:creationId xmlns:p14="http://schemas.microsoft.com/office/powerpoint/2010/main" val="343501075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40F26A-6477-4024-B6D3-2F30288753D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9A6D129-8ED9-4EBF-A1AB-5701CC7980B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3F8EFBA-1F45-4432-9B3F-848B34AFAF3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C4FF4C8-FE76-4A3E-8172-99B195A92FE8}" type="datetimeFigureOut">
              <a:rPr lang="it-IT" smtClean="0"/>
              <a:pPr/>
              <a:t>14/04/2022</a:t>
            </a:fld>
            <a:endParaRPr lang="it-IT"/>
          </a:p>
        </p:txBody>
      </p:sp>
      <p:sp>
        <p:nvSpPr>
          <p:cNvPr id="5" name="Segnaposto piè di pagina 4">
            <a:extLst>
              <a:ext uri="{FF2B5EF4-FFF2-40B4-BE49-F238E27FC236}">
                <a16:creationId xmlns:a16="http://schemas.microsoft.com/office/drawing/2014/main" id="{0A0B17E6-5147-4592-A063-CDFADD4B4F2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6796C57-0B55-430A-8C08-625D3AA0617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865B32-885B-4A8B-98B5-7F2C06F9E0CF}" type="slidenum">
              <a:rPr lang="it-IT" smtClean="0"/>
              <a:pPr/>
              <a:t>‹N›</a:t>
            </a:fld>
            <a:endParaRPr lang="it-IT"/>
          </a:p>
        </p:txBody>
      </p:sp>
    </p:spTree>
    <p:extLst>
      <p:ext uri="{BB962C8B-B14F-4D97-AF65-F5344CB8AC3E}">
        <p14:creationId xmlns:p14="http://schemas.microsoft.com/office/powerpoint/2010/main" val="1057784337"/>
      </p:ext>
    </p:extLst>
  </p:cSld>
  <p:clrMap bg1="lt1" tx1="dk1" bg2="lt2" tx2="dk2" accent1="accent1" accent2="accent2" accent3="accent3" accent4="accent4" accent5="accent5" accent6="accent6" hlink="hlink" folHlink="folHlink"/>
  <p:sldLayoutIdLst>
    <p:sldLayoutId id="2147483662" r:id="rId1"/>
    <p:sldLayoutId id="214748366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FF4C8-FE76-4A3E-8172-99B195A92FE8}" type="datetimeFigureOut">
              <a:rPr lang="it-IT" smtClean="0"/>
              <a:pPr/>
              <a:t>14/04/2022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65B32-885B-4A8B-98B5-7F2C06F9E0C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5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mise.gov.it/index.php/it/incentivi/impresa/fondo-a-sostegno-impresa-femminil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mise.gov.it/index.php/it/normativa/decreti-direttoriali/2043290-decreto-direttoriale-30-marzo-2022-fondo-impresa-femminile-modalita-e-termini-per-la-per-la-presentazione-delle-domande-di-agevolazion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7.xml"/><Relationship Id="rId6" Type="http://schemas.openxmlformats.org/officeDocument/2006/relationships/hyperlink" Target="https://www.agenas.gov.it/comunicazione/primo-piano/2061-agenas-pubblica-l%E2%80%99avviso-per-la-piattaforma-nazionale-di-telemedicina" TargetMode="External"/><Relationship Id="rId5" Type="http://schemas.openxmlformats.org/officeDocument/2006/relationships/image" Target="../media/image6.png"/><Relationship Id="rId4" Type="http://schemas.openxmlformats.org/officeDocument/2006/relationships/hyperlink" Target="https://www.agenas.gov.it/images/agenas/arezzo/Mantoan_forum_risk_management_30.11.2021.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514578D-BDDB-47AB-8C25-05F9F8F17055}"/>
              </a:ext>
            </a:extLst>
          </p:cNvPr>
          <p:cNvSpPr txBox="1"/>
          <p:nvPr/>
        </p:nvSpPr>
        <p:spPr>
          <a:xfrm>
            <a:off x="1619672" y="1988840"/>
            <a:ext cx="6408712" cy="26776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PNRR: opportunità per le imprese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15 aprile 2022</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000" b="1" dirty="0">
                <a:solidFill>
                  <a:srgbClr val="002060"/>
                </a:solidFill>
                <a:latin typeface="Arial" panose="020B0604020202020204" pitchFamily="34" charset="0"/>
                <a:cs typeface="Arial" panose="020B0604020202020204" pitchFamily="34" charset="0"/>
              </a:rPr>
              <a:t>Le opportunità per le imprese – Missione 5 e Missione 6</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000" dirty="0">
                <a:solidFill>
                  <a:srgbClr val="002060"/>
                </a:solidFill>
                <a:latin typeface="Arial" panose="020B0604020202020204" pitchFamily="34" charset="0"/>
                <a:cs typeface="Arial" panose="020B0604020202020204" pitchFamily="34" charset="0"/>
              </a:rPr>
              <a:t>Federica Palermo – Sviluppo Progetti </a:t>
            </a:r>
            <a:r>
              <a:rPr lang="it-IT" sz="2000" dirty="0" err="1">
                <a:solidFill>
                  <a:srgbClr val="002060"/>
                </a:solidFill>
                <a:latin typeface="Arial" panose="020B0604020202020204" pitchFamily="34" charset="0"/>
                <a:cs typeface="Arial" panose="020B0604020202020204" pitchFamily="34" charset="0"/>
              </a:rPr>
              <a:t>OReP</a:t>
            </a:r>
            <a:endParaRPr kumimoji="0" lang="it-IT" sz="200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pic>
        <p:nvPicPr>
          <p:cNvPr id="4" name="Immagine 3">
            <a:extLst>
              <a:ext uri="{FF2B5EF4-FFF2-40B4-BE49-F238E27FC236}">
                <a16:creationId xmlns:a16="http://schemas.microsoft.com/office/drawing/2014/main" id="{D0A31F59-150A-4A31-90E4-C8FF7335A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2" y="5013176"/>
            <a:ext cx="2016224" cy="1049260"/>
          </a:xfrm>
          <a:prstGeom prst="rect">
            <a:avLst/>
          </a:prstGeom>
        </p:spPr>
      </p:pic>
    </p:spTree>
    <p:extLst>
      <p:ext uri="{BB962C8B-B14F-4D97-AF65-F5344CB8AC3E}">
        <p14:creationId xmlns:p14="http://schemas.microsoft.com/office/powerpoint/2010/main" val="1405504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CasellaDiTesto 11">
            <a:extLst>
              <a:ext uri="{FF2B5EF4-FFF2-40B4-BE49-F238E27FC236}">
                <a16:creationId xmlns:a16="http://schemas.microsoft.com/office/drawing/2014/main" id="{3B737649-035C-48E1-9CA4-41AFBD762AC1}"/>
              </a:ext>
            </a:extLst>
          </p:cNvPr>
          <p:cNvSpPr txBox="1"/>
          <p:nvPr/>
        </p:nvSpPr>
        <p:spPr>
          <a:xfrm>
            <a:off x="697433" y="3205942"/>
            <a:ext cx="2484276" cy="957955"/>
          </a:xfrm>
          <a:prstGeom prst="rect">
            <a:avLst/>
          </a:prstGeom>
          <a:noFill/>
        </p:spPr>
        <p:txBody>
          <a:bodyPr wrap="square">
            <a:spAutoFit/>
          </a:bodyPr>
          <a:lstStyle/>
          <a:p>
            <a:pPr lvl="0" algn="r"/>
            <a:r>
              <a:rPr lang="it-IT" sz="1875" b="1" i="1" dirty="0">
                <a:solidFill>
                  <a:schemeClr val="tx2"/>
                </a:solidFill>
              </a:rPr>
              <a:t>Missione 5 – </a:t>
            </a:r>
          </a:p>
          <a:p>
            <a:pPr algn="r"/>
            <a:r>
              <a:rPr lang="it-IT" sz="1875" b="1" i="1" dirty="0">
                <a:solidFill>
                  <a:schemeClr val="tx2"/>
                </a:solidFill>
              </a:rPr>
              <a:t>Inclusione </a:t>
            </a:r>
          </a:p>
          <a:p>
            <a:pPr algn="r"/>
            <a:r>
              <a:rPr lang="it-IT" sz="1875" b="1" i="1" dirty="0">
                <a:solidFill>
                  <a:schemeClr val="tx2"/>
                </a:solidFill>
              </a:rPr>
              <a:t>e coesione</a:t>
            </a:r>
            <a:endParaRPr lang="it-IT" sz="1875" b="1" dirty="0">
              <a:solidFill>
                <a:srgbClr val="C00000"/>
              </a:solidFill>
            </a:endParaRPr>
          </a:p>
        </p:txBody>
      </p:sp>
      <p:sp>
        <p:nvSpPr>
          <p:cNvPr id="14" name="Luna 13"/>
          <p:cNvSpPr/>
          <p:nvPr/>
        </p:nvSpPr>
        <p:spPr>
          <a:xfrm rot="10800000">
            <a:off x="1679776" y="2094015"/>
            <a:ext cx="1751138" cy="3158723"/>
          </a:xfrm>
          <a:prstGeom prst="moon">
            <a:avLst>
              <a:gd name="adj" fmla="val 900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6" name="CasellaDiTesto 5">
            <a:extLst>
              <a:ext uri="{FF2B5EF4-FFF2-40B4-BE49-F238E27FC236}">
                <a16:creationId xmlns:a16="http://schemas.microsoft.com/office/drawing/2014/main" id="{2FBE6436-1FD4-294B-809E-80372C4C57DE}"/>
              </a:ext>
            </a:extLst>
          </p:cNvPr>
          <p:cNvSpPr txBox="1"/>
          <p:nvPr/>
        </p:nvSpPr>
        <p:spPr>
          <a:xfrm>
            <a:off x="971600" y="1076619"/>
            <a:ext cx="7411263" cy="600164"/>
          </a:xfrm>
          <a:prstGeom prst="rect">
            <a:avLst/>
          </a:prstGeom>
          <a:noFill/>
        </p:spPr>
        <p:txBody>
          <a:bodyPr wrap="square">
            <a:spAutoFit/>
          </a:bodyPr>
          <a:lstStyle/>
          <a:p>
            <a:r>
              <a:rPr lang="it-IT" sz="3300" b="1" i="1" dirty="0">
                <a:solidFill>
                  <a:srgbClr val="C00000"/>
                </a:solidFill>
                <a:latin typeface="+mj-lt"/>
                <a:ea typeface="+mj-ea"/>
                <a:cs typeface="+mj-cs"/>
              </a:rPr>
              <a:t>Missione 5 – opportunità per le imprese</a:t>
            </a:r>
          </a:p>
        </p:txBody>
      </p:sp>
      <p:sp>
        <p:nvSpPr>
          <p:cNvPr id="10" name="CasellaDiTesto 9">
            <a:extLst>
              <a:ext uri="{FF2B5EF4-FFF2-40B4-BE49-F238E27FC236}">
                <a16:creationId xmlns:a16="http://schemas.microsoft.com/office/drawing/2014/main" id="{D4370B30-1D11-344C-B91C-7B537CA2F6E5}"/>
              </a:ext>
            </a:extLst>
          </p:cNvPr>
          <p:cNvSpPr txBox="1"/>
          <p:nvPr/>
        </p:nvSpPr>
        <p:spPr>
          <a:xfrm>
            <a:off x="3479101" y="3292943"/>
            <a:ext cx="2978849" cy="1246495"/>
          </a:xfrm>
          <a:prstGeom prst="rect">
            <a:avLst/>
          </a:prstGeom>
          <a:noFill/>
        </p:spPr>
        <p:txBody>
          <a:bodyPr wrap="square">
            <a:spAutoFit/>
          </a:bodyPr>
          <a:lstStyle/>
          <a:p>
            <a:r>
              <a:rPr lang="it-IT" sz="1875" dirty="0">
                <a:solidFill>
                  <a:srgbClr val="C00000"/>
                </a:solidFill>
                <a:effectLst/>
                <a:latin typeface="Helvetica Neue" panose="02000503000000020004" pitchFamily="2" charset="0"/>
              </a:rPr>
              <a:t>M5C1: Creazione di imprese femminili – Fondo Impresa Donna (0,40 mld €)</a:t>
            </a:r>
          </a:p>
        </p:txBody>
      </p:sp>
      <p:sp>
        <p:nvSpPr>
          <p:cNvPr id="3" name="Segnaposto numero diapositiva 2">
            <a:extLst>
              <a:ext uri="{FF2B5EF4-FFF2-40B4-BE49-F238E27FC236}">
                <a16:creationId xmlns:a16="http://schemas.microsoft.com/office/drawing/2014/main" id="{10ECE3B0-6A71-CC4A-BFAB-160314D0F4C0}"/>
              </a:ext>
            </a:extLst>
          </p:cNvPr>
          <p:cNvSpPr>
            <a:spLocks noGrp="1"/>
          </p:cNvSpPr>
          <p:nvPr>
            <p:ph type="sldNum" sz="quarter" idx="12"/>
          </p:nvPr>
        </p:nvSpPr>
        <p:spPr/>
        <p:txBody>
          <a:bodyPr/>
          <a:lstStyle/>
          <a:p>
            <a:fld id="{55BED163-8C40-584A-9EF2-4FA90F06BBCD}" type="slidenum">
              <a:rPr lang="it-IT" smtClean="0"/>
              <a:pPr/>
              <a:t>2</a:t>
            </a:fld>
            <a:endParaRPr lang="it-IT"/>
          </a:p>
        </p:txBody>
      </p:sp>
    </p:spTree>
    <p:extLst>
      <p:ext uri="{BB962C8B-B14F-4D97-AF65-F5344CB8AC3E}">
        <p14:creationId xmlns:p14="http://schemas.microsoft.com/office/powerpoint/2010/main" val="1059529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6473CA59-235D-436E-9082-92E009E5E9E6}"/>
              </a:ext>
            </a:extLst>
          </p:cNvPr>
          <p:cNvSpPr txBox="1"/>
          <p:nvPr/>
        </p:nvSpPr>
        <p:spPr>
          <a:xfrm>
            <a:off x="827584" y="1015556"/>
            <a:ext cx="7749050" cy="600164"/>
          </a:xfrm>
          <a:prstGeom prst="rect">
            <a:avLst/>
          </a:prstGeom>
          <a:noFill/>
        </p:spPr>
        <p:txBody>
          <a:bodyPr wrap="square">
            <a:spAutoFit/>
          </a:bodyPr>
          <a:lstStyle>
            <a:defPPr>
              <a:defRPr lang="it-IT"/>
            </a:defPPr>
            <a:lvl1pPr>
              <a:defRPr sz="4400" b="1" i="1">
                <a:solidFill>
                  <a:srgbClr val="C00000"/>
                </a:solidFill>
                <a:latin typeface="+mj-lt"/>
                <a:ea typeface="+mj-ea"/>
                <a:cs typeface="+mj-cs"/>
              </a:defRPr>
            </a:lvl1pPr>
          </a:lstStyle>
          <a:p>
            <a:r>
              <a:rPr lang="it-IT" sz="3300" dirty="0"/>
              <a:t>M5C1I1.2 - Creazione di imprese femminili</a:t>
            </a:r>
          </a:p>
        </p:txBody>
      </p:sp>
      <p:sp>
        <p:nvSpPr>
          <p:cNvPr id="12" name="object 5">
            <a:extLst>
              <a:ext uri="{FF2B5EF4-FFF2-40B4-BE49-F238E27FC236}">
                <a16:creationId xmlns:a16="http://schemas.microsoft.com/office/drawing/2014/main" id="{F91DCAE9-5B04-4679-8EA8-7A540AC974CD}"/>
              </a:ext>
            </a:extLst>
          </p:cNvPr>
          <p:cNvSpPr txBox="1"/>
          <p:nvPr/>
        </p:nvSpPr>
        <p:spPr>
          <a:xfrm>
            <a:off x="1251734" y="1908252"/>
            <a:ext cx="3032093" cy="2605040"/>
          </a:xfrm>
          <a:prstGeom prst="rect">
            <a:avLst/>
          </a:prstGeom>
        </p:spPr>
        <p:txBody>
          <a:bodyPr vert="horz" wrap="square" lIns="0" tIns="82391" rIns="0" bIns="0" rtlCol="0">
            <a:spAutoFit/>
          </a:bodyPr>
          <a:lstStyle/>
          <a:p>
            <a:pPr marL="9525">
              <a:spcBef>
                <a:spcPts val="649"/>
              </a:spcBef>
            </a:pPr>
            <a:r>
              <a:rPr lang="it-IT" sz="1050" b="1" spc="-8" dirty="0">
                <a:solidFill>
                  <a:schemeClr val="accent4"/>
                </a:solidFill>
                <a:cs typeface="Arial"/>
              </a:rPr>
              <a:t>Descrizione</a:t>
            </a:r>
          </a:p>
          <a:p>
            <a:pPr marL="9525">
              <a:spcBef>
                <a:spcPts val="649"/>
              </a:spcBef>
            </a:pPr>
            <a:r>
              <a:rPr lang="it-IT" sz="1050" spc="-8" dirty="0">
                <a:cs typeface="Arial"/>
              </a:rPr>
              <a:t>Tre interventi</a:t>
            </a:r>
            <a:r>
              <a:rPr lang="it-IT" sz="1050" b="1" spc="-8" dirty="0">
                <a:cs typeface="Arial"/>
              </a:rPr>
              <a:t>: </a:t>
            </a:r>
            <a:endParaRPr sz="1050" b="1" dirty="0">
              <a:cs typeface="Arial"/>
            </a:endParaRPr>
          </a:p>
          <a:p>
            <a:pPr marL="223838" marR="3810" indent="-214313">
              <a:spcBef>
                <a:spcPts val="450"/>
              </a:spcBef>
              <a:buFont typeface="Arial" panose="020B0604020202020204" pitchFamily="34" charset="0"/>
              <a:buChar char="•"/>
            </a:pPr>
            <a:r>
              <a:rPr lang="it-IT" sz="1050" spc="-11" dirty="0">
                <a:solidFill>
                  <a:srgbClr val="092543"/>
                </a:solidFill>
                <a:cs typeface="Arial"/>
              </a:rPr>
              <a:t>Intervento A: contributi a fondo perduto o prestiti a tasso d'interesse zero per la </a:t>
            </a:r>
            <a:r>
              <a:rPr lang="it-IT" sz="1050" b="1" spc="-11" dirty="0">
                <a:solidFill>
                  <a:srgbClr val="092543"/>
                </a:solidFill>
                <a:cs typeface="Arial"/>
              </a:rPr>
              <a:t>nascita, consolidamento e innovazione di imprese gestite da donne</a:t>
            </a:r>
            <a:r>
              <a:rPr lang="it-IT" sz="1050" spc="-11" dirty="0">
                <a:solidFill>
                  <a:srgbClr val="092543"/>
                </a:solidFill>
                <a:cs typeface="Arial"/>
              </a:rPr>
              <a:t>, compresa la partecipazione al capitale di rischio di tali imprese;</a:t>
            </a:r>
          </a:p>
          <a:p>
            <a:pPr marL="223838" marR="3810" indent="-214313">
              <a:spcBef>
                <a:spcPts val="450"/>
              </a:spcBef>
              <a:buFont typeface="Arial" panose="020B0604020202020204" pitchFamily="34" charset="0"/>
              <a:buChar char="•"/>
            </a:pPr>
            <a:r>
              <a:rPr lang="it-IT" sz="1050" spc="-11" dirty="0">
                <a:solidFill>
                  <a:srgbClr val="092543"/>
                </a:solidFill>
                <a:cs typeface="Arial"/>
              </a:rPr>
              <a:t>Intervento B: </a:t>
            </a:r>
            <a:r>
              <a:rPr lang="it-IT" sz="1050" b="1" spc="-11" dirty="0">
                <a:solidFill>
                  <a:srgbClr val="092543"/>
                </a:solidFill>
                <a:cs typeface="Arial"/>
              </a:rPr>
              <a:t>attività di mentoring, supporto tecnico-manageriale, misure di conciliazione vita-lavoro e </a:t>
            </a:r>
            <a:r>
              <a:rPr lang="it-IT" sz="1050" spc="-11" dirty="0">
                <a:solidFill>
                  <a:srgbClr val="092543"/>
                </a:solidFill>
                <a:cs typeface="Arial"/>
              </a:rPr>
              <a:t>promozione di campagne di comunicazione multimediali ed eventi, al fine di </a:t>
            </a:r>
            <a:r>
              <a:rPr lang="it-IT" sz="1050" b="1" spc="-11" dirty="0">
                <a:solidFill>
                  <a:srgbClr val="092543"/>
                </a:solidFill>
                <a:cs typeface="Arial"/>
              </a:rPr>
              <a:t>creare un clima culturale favorevole all'imprenditoria femminile</a:t>
            </a:r>
          </a:p>
          <a:p>
            <a:pPr marL="223838" marR="3810" indent="-214313">
              <a:spcBef>
                <a:spcPts val="450"/>
              </a:spcBef>
              <a:buFont typeface="Arial" panose="020B0604020202020204" pitchFamily="34" charset="0"/>
              <a:buChar char="•"/>
            </a:pPr>
            <a:r>
              <a:rPr lang="it-IT" sz="1050" spc="-11" dirty="0">
                <a:solidFill>
                  <a:srgbClr val="092543"/>
                </a:solidFill>
                <a:cs typeface="Arial"/>
              </a:rPr>
              <a:t>Intervento C</a:t>
            </a:r>
            <a:r>
              <a:rPr lang="it-IT" sz="1050" b="1" spc="-11" dirty="0">
                <a:solidFill>
                  <a:srgbClr val="092543"/>
                </a:solidFill>
                <a:cs typeface="Arial"/>
              </a:rPr>
              <a:t>: finanziamento del fondo ON – Oltre Nuove Imprese a Tasso Zero </a:t>
            </a:r>
            <a:r>
              <a:rPr lang="it-IT" sz="1050" spc="-11" dirty="0">
                <a:solidFill>
                  <a:srgbClr val="092543"/>
                </a:solidFill>
                <a:cs typeface="Arial"/>
              </a:rPr>
              <a:t>di</a:t>
            </a:r>
            <a:r>
              <a:rPr lang="it-IT" sz="1050" b="1" spc="-11" dirty="0">
                <a:solidFill>
                  <a:srgbClr val="092543"/>
                </a:solidFill>
                <a:cs typeface="Arial"/>
              </a:rPr>
              <a:t> Invitalia</a:t>
            </a:r>
          </a:p>
        </p:txBody>
      </p:sp>
      <p:sp>
        <p:nvSpPr>
          <p:cNvPr id="14" name="object 17">
            <a:extLst>
              <a:ext uri="{FF2B5EF4-FFF2-40B4-BE49-F238E27FC236}">
                <a16:creationId xmlns:a16="http://schemas.microsoft.com/office/drawing/2014/main" id="{3308E138-D867-438B-A216-BFFE226D5B64}"/>
              </a:ext>
            </a:extLst>
          </p:cNvPr>
          <p:cNvSpPr txBox="1"/>
          <p:nvPr/>
        </p:nvSpPr>
        <p:spPr>
          <a:xfrm>
            <a:off x="1267730" y="4599635"/>
            <a:ext cx="3184840" cy="768737"/>
          </a:xfrm>
          <a:prstGeom prst="rect">
            <a:avLst/>
          </a:prstGeom>
        </p:spPr>
        <p:txBody>
          <a:bodyPr vert="horz" wrap="square" lIns="0" tIns="9525" rIns="0" bIns="0" rtlCol="0">
            <a:spAutoFit/>
          </a:bodyPr>
          <a:lstStyle/>
          <a:p>
            <a:pPr marL="9525" marR="3810">
              <a:lnSpc>
                <a:spcPct val="145700"/>
              </a:lnSpc>
              <a:spcBef>
                <a:spcPts val="75"/>
              </a:spcBef>
            </a:pPr>
            <a:r>
              <a:rPr lang="it-IT" sz="1050" b="1" spc="-4" dirty="0">
                <a:solidFill>
                  <a:schemeClr val="accent4"/>
                </a:solidFill>
                <a:cs typeface="Arial"/>
              </a:rPr>
              <a:t>Erogazioni</a:t>
            </a:r>
          </a:p>
          <a:p>
            <a:pPr marL="223838" marR="3810" indent="-214313">
              <a:spcBef>
                <a:spcPts val="75"/>
              </a:spcBef>
              <a:buFont typeface="Arial" panose="020B0604020202020204" pitchFamily="34" charset="0"/>
              <a:buChar char="•"/>
            </a:pPr>
            <a:r>
              <a:rPr lang="it-IT" sz="1050" b="1" dirty="0">
                <a:cs typeface="Arial"/>
              </a:rPr>
              <a:t>400 milioni/EUR totali</a:t>
            </a:r>
          </a:p>
          <a:p>
            <a:pPr marL="223838" marR="3810" indent="-214313">
              <a:spcBef>
                <a:spcPts val="75"/>
              </a:spcBef>
              <a:buFont typeface="Arial" panose="020B0604020202020204" pitchFamily="34" charset="0"/>
              <a:buChar char="•"/>
            </a:pPr>
            <a:endParaRPr lang="it-IT" sz="1050" b="1" dirty="0">
              <a:solidFill>
                <a:srgbClr val="0F0F0F"/>
              </a:solidFill>
              <a:latin typeface="sole_text"/>
            </a:endParaRPr>
          </a:p>
          <a:p>
            <a:pPr marL="9525" marR="3810">
              <a:spcBef>
                <a:spcPts val="75"/>
              </a:spcBef>
            </a:pPr>
            <a:endParaRPr sz="1050" b="1" dirty="0">
              <a:cs typeface="Arial"/>
            </a:endParaRPr>
          </a:p>
        </p:txBody>
      </p:sp>
      <p:sp>
        <p:nvSpPr>
          <p:cNvPr id="15" name="object 23">
            <a:extLst>
              <a:ext uri="{FF2B5EF4-FFF2-40B4-BE49-F238E27FC236}">
                <a16:creationId xmlns:a16="http://schemas.microsoft.com/office/drawing/2014/main" id="{CDE3ACB9-9518-4376-994F-D16B85C1AA4C}"/>
              </a:ext>
            </a:extLst>
          </p:cNvPr>
          <p:cNvSpPr txBox="1"/>
          <p:nvPr/>
        </p:nvSpPr>
        <p:spPr>
          <a:xfrm>
            <a:off x="4283828" y="2001785"/>
            <a:ext cx="3474527" cy="2136162"/>
          </a:xfrm>
          <a:prstGeom prst="rect">
            <a:avLst/>
          </a:prstGeom>
        </p:spPr>
        <p:txBody>
          <a:bodyPr vert="horz" wrap="square" lIns="0" tIns="98108" rIns="0" bIns="0" rtlCol="0">
            <a:spAutoFit/>
          </a:bodyPr>
          <a:lstStyle/>
          <a:p>
            <a:pPr marL="9525">
              <a:spcBef>
                <a:spcPts val="773"/>
              </a:spcBef>
            </a:pPr>
            <a:r>
              <a:rPr lang="it-IT" sz="1050" b="1" spc="-4" dirty="0">
                <a:solidFill>
                  <a:schemeClr val="accent4"/>
                </a:solidFill>
                <a:cs typeface="Arial"/>
              </a:rPr>
              <a:t>Soggetti destinatari </a:t>
            </a:r>
            <a:endParaRPr sz="1050" dirty="0">
              <a:solidFill>
                <a:schemeClr val="accent4"/>
              </a:solidFill>
              <a:cs typeface="Arial"/>
            </a:endParaRPr>
          </a:p>
          <a:p>
            <a:pPr marL="240983" indent="-214313">
              <a:spcBef>
                <a:spcPts val="701"/>
              </a:spcBef>
              <a:buFont typeface="Arial" panose="020B0604020202020204" pitchFamily="34" charset="0"/>
              <a:buChar char="•"/>
              <a:tabLst>
                <a:tab pos="241935" algn="l"/>
                <a:tab pos="242411" algn="l"/>
              </a:tabLst>
            </a:pPr>
            <a:r>
              <a:rPr lang="it-IT" sz="1050" b="1" spc="-11" dirty="0">
                <a:solidFill>
                  <a:srgbClr val="092543"/>
                </a:solidFill>
                <a:cs typeface="Arial"/>
              </a:rPr>
              <a:t>cooperative e società di persone con ameno il 60% di donne socie; società di capitale con quote e componenti del cda per almeno 2/3  donne; imprese individuali la cui titolare è una donna; lavoratrici autonome</a:t>
            </a:r>
          </a:p>
          <a:p>
            <a:pPr marL="240983" indent="-214313">
              <a:spcBef>
                <a:spcPts val="701"/>
              </a:spcBef>
              <a:buFont typeface="Arial" panose="020B0604020202020204" pitchFamily="34" charset="0"/>
              <a:buChar char="•"/>
              <a:tabLst>
                <a:tab pos="241935" algn="l"/>
                <a:tab pos="242411" algn="l"/>
              </a:tabLst>
            </a:pPr>
            <a:r>
              <a:rPr lang="it-IT" sz="1050" dirty="0">
                <a:cs typeface="Arial"/>
              </a:rPr>
              <a:t>si possono usare le risorse per: </a:t>
            </a:r>
            <a:r>
              <a:rPr lang="it-IT" sz="1050" b="1" dirty="0">
                <a:cs typeface="Arial"/>
              </a:rPr>
              <a:t>nuovi impianti, macchinari e attrezzature, immobilizzazioni immateriali, servizi </a:t>
            </a:r>
            <a:r>
              <a:rPr lang="it-IT" sz="1050" dirty="0">
                <a:cs typeface="Arial"/>
              </a:rPr>
              <a:t>cloud per la gestione aziendale</a:t>
            </a:r>
            <a:r>
              <a:rPr lang="it-IT" sz="1050" b="1" dirty="0">
                <a:cs typeface="Arial"/>
              </a:rPr>
              <a:t>, assunzioni </a:t>
            </a:r>
            <a:r>
              <a:rPr lang="it-IT" sz="1050" dirty="0">
                <a:cs typeface="Arial"/>
              </a:rPr>
              <a:t>di personale a tempo indeterminato o determinato</a:t>
            </a:r>
            <a:r>
              <a:rPr lang="it-IT" sz="1050" b="1" dirty="0">
                <a:cs typeface="Arial"/>
              </a:rPr>
              <a:t> </a:t>
            </a:r>
            <a:r>
              <a:rPr lang="it-IT" sz="1050" dirty="0">
                <a:cs typeface="Arial"/>
              </a:rPr>
              <a:t>avvenute dopo la data di presentazione della domanda e impiegato nell’iniziativa. </a:t>
            </a:r>
            <a:endParaRPr lang="it-IT" sz="1050" b="1" spc="-11" dirty="0">
              <a:solidFill>
                <a:srgbClr val="092543"/>
              </a:solidFill>
              <a:cs typeface="Arial"/>
            </a:endParaRPr>
          </a:p>
          <a:p>
            <a:pPr marL="240983" indent="-214313">
              <a:spcBef>
                <a:spcPts val="701"/>
              </a:spcBef>
              <a:buFont typeface="Arial" panose="020B0604020202020204" pitchFamily="34" charset="0"/>
              <a:buChar char="•"/>
              <a:tabLst>
                <a:tab pos="241935" algn="l"/>
                <a:tab pos="242411" algn="l"/>
              </a:tabLst>
            </a:pPr>
            <a:endParaRPr lang="it-IT" sz="1050" b="1" spc="-11" dirty="0">
              <a:solidFill>
                <a:srgbClr val="092543"/>
              </a:solidFill>
              <a:cs typeface="Arial"/>
            </a:endParaRPr>
          </a:p>
        </p:txBody>
      </p:sp>
      <p:sp>
        <p:nvSpPr>
          <p:cNvPr id="16" name="object 2">
            <a:extLst>
              <a:ext uri="{FF2B5EF4-FFF2-40B4-BE49-F238E27FC236}">
                <a16:creationId xmlns:a16="http://schemas.microsoft.com/office/drawing/2014/main" id="{3001BBAD-A5CD-439B-AD35-1DB8705322A2}"/>
              </a:ext>
            </a:extLst>
          </p:cNvPr>
          <p:cNvSpPr/>
          <p:nvPr/>
        </p:nvSpPr>
        <p:spPr>
          <a:xfrm>
            <a:off x="4355976" y="3915922"/>
            <a:ext cx="3744557" cy="2136161"/>
          </a:xfrm>
          <a:custGeom>
            <a:avLst/>
            <a:gdLst/>
            <a:ahLst/>
            <a:cxnLst/>
            <a:rect l="l" t="t" r="r" b="b"/>
            <a:pathLst>
              <a:path w="5791200" h="2313940">
                <a:moveTo>
                  <a:pt x="5791200" y="0"/>
                </a:moveTo>
                <a:lnTo>
                  <a:pt x="0" y="0"/>
                </a:lnTo>
                <a:lnTo>
                  <a:pt x="0" y="2313432"/>
                </a:lnTo>
                <a:lnTo>
                  <a:pt x="5791200" y="2313432"/>
                </a:lnTo>
                <a:lnTo>
                  <a:pt x="5791200" y="0"/>
                </a:lnTo>
                <a:close/>
              </a:path>
            </a:pathLst>
          </a:custGeom>
          <a:solidFill>
            <a:schemeClr val="accent4">
              <a:alpha val="50195"/>
            </a:schemeClr>
          </a:solidFill>
        </p:spPr>
        <p:txBody>
          <a:bodyPr wrap="square" lIns="0" tIns="0" rIns="0" bIns="0" rtlCol="0"/>
          <a:lstStyle/>
          <a:p>
            <a:pPr marL="9525">
              <a:spcBef>
                <a:spcPts val="773"/>
              </a:spcBef>
            </a:pPr>
            <a:r>
              <a:rPr lang="it-IT" sz="1050" b="1" spc="-4" dirty="0">
                <a:cs typeface="Arial"/>
              </a:rPr>
              <a:t>Modalità di attuazione</a:t>
            </a:r>
          </a:p>
          <a:p>
            <a:pPr marL="223838" indent="-214313">
              <a:spcBef>
                <a:spcPts val="773"/>
              </a:spcBef>
              <a:buFont typeface="Arial" panose="020B0604020202020204" pitchFamily="34" charset="0"/>
              <a:buChar char="•"/>
            </a:pPr>
            <a:r>
              <a:rPr lang="it-IT" sz="1050" spc="-11" dirty="0">
                <a:cs typeface="Arial"/>
              </a:rPr>
              <a:t>Il decreto </a:t>
            </a:r>
            <a:r>
              <a:rPr lang="it-IT" sz="1050" b="1" spc="-11" dirty="0">
                <a:cs typeface="Arial"/>
              </a:rPr>
              <a:t>del </a:t>
            </a:r>
            <a:r>
              <a:rPr lang="it-IT" sz="1050" b="1" spc="-11" dirty="0" err="1">
                <a:cs typeface="Arial"/>
              </a:rPr>
              <a:t>MiSE</a:t>
            </a:r>
            <a:r>
              <a:rPr lang="it-IT" sz="1050" b="1" spc="-11" dirty="0">
                <a:cs typeface="Arial"/>
              </a:rPr>
              <a:t> e del Dipartimento Pari Opportunità  </a:t>
            </a:r>
            <a:r>
              <a:rPr lang="it-IT" sz="1050" spc="-11" dirty="0">
                <a:cs typeface="Arial"/>
              </a:rPr>
              <a:t>che istituisce il Fondo Impresa Donna </a:t>
            </a:r>
            <a:r>
              <a:rPr lang="it-IT" sz="1050" spc="-11" dirty="0">
                <a:cs typeface="Arial"/>
                <a:hlinkClick r:id="rId3"/>
              </a:rPr>
              <a:t>è disponibile online</a:t>
            </a:r>
            <a:r>
              <a:rPr lang="it-IT" sz="1050" spc="-11" dirty="0">
                <a:cs typeface="Arial"/>
              </a:rPr>
              <a:t>.</a:t>
            </a:r>
          </a:p>
          <a:p>
            <a:pPr algn="l">
              <a:buFont typeface="Arial" panose="020B0604020202020204" pitchFamily="34" charset="0"/>
              <a:buChar char="•"/>
            </a:pPr>
            <a:r>
              <a:rPr lang="it-IT" sz="1050" spc="-11" dirty="0">
                <a:cs typeface="Arial"/>
              </a:rPr>
              <a:t> </a:t>
            </a:r>
            <a:r>
              <a:rPr lang="it-IT" sz="1050" spc="-11" dirty="0">
                <a:cs typeface="Arial"/>
                <a:hlinkClick r:id="rId4"/>
              </a:rPr>
              <a:t>Decreto Direttoriale  </a:t>
            </a:r>
            <a:r>
              <a:rPr lang="it-IT" sz="1050" spc="-11" dirty="0" err="1">
                <a:cs typeface="Arial"/>
                <a:hlinkClick r:id="rId4"/>
              </a:rPr>
              <a:t>MiSE</a:t>
            </a:r>
            <a:r>
              <a:rPr lang="it-IT" sz="1050" spc="-11" dirty="0">
                <a:cs typeface="Arial"/>
                <a:hlinkClick r:id="rId4"/>
              </a:rPr>
              <a:t> </a:t>
            </a:r>
            <a:r>
              <a:rPr lang="it-IT" sz="1050" spc="-11" dirty="0">
                <a:cs typeface="Arial"/>
              </a:rPr>
              <a:t>che fornisce istruzioni per presentare le </a:t>
            </a:r>
            <a:r>
              <a:rPr lang="it-IT" sz="1050" spc="-11" dirty="0">
                <a:latin typeface="+mj-lt"/>
                <a:cs typeface="Arial"/>
              </a:rPr>
              <a:t>domande per contributi a fondo perduto e finanziamenti </a:t>
            </a:r>
            <a:r>
              <a:rPr lang="it-IT" sz="1050" b="1" spc="-11" dirty="0">
                <a:latin typeface="+mj-lt"/>
                <a:cs typeface="Arial"/>
              </a:rPr>
              <a:t>sul sito di Invitalia </a:t>
            </a:r>
            <a:r>
              <a:rPr lang="it-IT" sz="1050" spc="-11" dirty="0">
                <a:latin typeface="+mj-lt"/>
                <a:cs typeface="Arial"/>
              </a:rPr>
              <a:t>secondo il seguente calendario:</a:t>
            </a:r>
            <a:br>
              <a:rPr lang="it-IT" sz="1050" spc="-11" dirty="0">
                <a:latin typeface="+mj-lt"/>
                <a:cs typeface="Arial"/>
              </a:rPr>
            </a:br>
            <a:r>
              <a:rPr lang="it-IT" sz="1050" spc="-11" dirty="0">
                <a:latin typeface="+mj-lt"/>
                <a:cs typeface="Arial"/>
              </a:rPr>
              <a:t>- </a:t>
            </a:r>
            <a:r>
              <a:rPr lang="it-IT" sz="1050" b="0" i="0" dirty="0">
                <a:effectLst/>
                <a:latin typeface="+mj-lt"/>
              </a:rPr>
              <a:t>per l’</a:t>
            </a:r>
            <a:r>
              <a:rPr lang="it-IT" sz="1050" b="1" i="0" dirty="0">
                <a:effectLst/>
                <a:latin typeface="+mj-lt"/>
              </a:rPr>
              <a:t>avvio di nuove imprese femminili</a:t>
            </a:r>
            <a:r>
              <a:rPr lang="it-IT" sz="1050" b="0" i="0" dirty="0">
                <a:effectLst/>
                <a:latin typeface="+mj-lt"/>
              </a:rPr>
              <a:t> o costituite da meno di 12 mesi la compilazione delle domande è possibile dalle 10 del 5.05.2022 mentre la presentazione a partire dalle 10 del 19.05.2022;</a:t>
            </a:r>
          </a:p>
          <a:p>
            <a:pPr algn="l">
              <a:buFont typeface="Arial" panose="020B0604020202020204" pitchFamily="34" charset="0"/>
              <a:buChar char="•"/>
            </a:pPr>
            <a:r>
              <a:rPr lang="it-IT" sz="1050" b="0" i="0" dirty="0">
                <a:effectLst/>
                <a:latin typeface="+mj-lt"/>
              </a:rPr>
              <a:t>per lo </a:t>
            </a:r>
            <a:r>
              <a:rPr lang="it-IT" sz="1050" b="1" i="0" dirty="0">
                <a:effectLst/>
                <a:latin typeface="+mj-lt"/>
              </a:rPr>
              <a:t>sviluppo di imprese femminili</a:t>
            </a:r>
            <a:r>
              <a:rPr lang="it-IT" sz="1050" b="0" i="0" dirty="0">
                <a:effectLst/>
                <a:latin typeface="+mj-lt"/>
              </a:rPr>
              <a:t> costituite oltre 12 mesi la compilazione delle domande è possibile dalle 10 del 24.05.2022 mentre la presentazione a partire dalle ore 10 del 7.06.2022</a:t>
            </a:r>
            <a:r>
              <a:rPr lang="it-IT" sz="1050" b="0" i="0" dirty="0">
                <a:solidFill>
                  <a:srgbClr val="333333"/>
                </a:solidFill>
                <a:effectLst/>
                <a:latin typeface="+mj-lt"/>
              </a:rPr>
              <a:t>.</a:t>
            </a:r>
          </a:p>
          <a:p>
            <a:pPr marL="223838" indent="-214313">
              <a:spcBef>
                <a:spcPts val="773"/>
              </a:spcBef>
              <a:buFont typeface="Arial" panose="020B0604020202020204" pitchFamily="34" charset="0"/>
              <a:buChar char="•"/>
            </a:pPr>
            <a:endParaRPr lang="it-IT" sz="1050" spc="-11" dirty="0">
              <a:cs typeface="Arial"/>
            </a:endParaRPr>
          </a:p>
        </p:txBody>
      </p:sp>
      <p:sp>
        <p:nvSpPr>
          <p:cNvPr id="6" name="Segnaposto numero diapositiva 5">
            <a:extLst>
              <a:ext uri="{FF2B5EF4-FFF2-40B4-BE49-F238E27FC236}">
                <a16:creationId xmlns:a16="http://schemas.microsoft.com/office/drawing/2014/main" id="{EA8451DD-0DA6-AF47-B9D5-879B4BEC284F}"/>
              </a:ext>
            </a:extLst>
          </p:cNvPr>
          <p:cNvSpPr>
            <a:spLocks noGrp="1"/>
          </p:cNvSpPr>
          <p:nvPr>
            <p:ph type="sldNum" sz="quarter" idx="12"/>
          </p:nvPr>
        </p:nvSpPr>
        <p:spPr/>
        <p:txBody>
          <a:bodyPr/>
          <a:lstStyle/>
          <a:p>
            <a:fld id="{55BED163-8C40-584A-9EF2-4FA90F06BBCD}" type="slidenum">
              <a:rPr lang="it-IT" smtClean="0"/>
              <a:pPr/>
              <a:t>3</a:t>
            </a:fld>
            <a:endParaRPr lang="it-IT"/>
          </a:p>
        </p:txBody>
      </p:sp>
      <p:sp>
        <p:nvSpPr>
          <p:cNvPr id="9" name="Rettangolo con angoli arrotondati 5">
            <a:extLst>
              <a:ext uri="{FF2B5EF4-FFF2-40B4-BE49-F238E27FC236}">
                <a16:creationId xmlns:a16="http://schemas.microsoft.com/office/drawing/2014/main" id="{C08FCE25-96C4-6746-816D-5368A8510305}"/>
              </a:ext>
            </a:extLst>
          </p:cNvPr>
          <p:cNvSpPr/>
          <p:nvPr/>
        </p:nvSpPr>
        <p:spPr>
          <a:xfrm>
            <a:off x="2483768" y="5157192"/>
            <a:ext cx="1657350" cy="79641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tx1"/>
                </a:solidFill>
              </a:rPr>
              <a:t>1. CONCRETE OPPORTUNITÀ PER LE MPMI</a:t>
            </a:r>
          </a:p>
        </p:txBody>
      </p:sp>
    </p:spTree>
    <p:extLst>
      <p:ext uri="{BB962C8B-B14F-4D97-AF65-F5344CB8AC3E}">
        <p14:creationId xmlns:p14="http://schemas.microsoft.com/office/powerpoint/2010/main" val="2733610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CasellaDiTesto 11">
            <a:extLst>
              <a:ext uri="{FF2B5EF4-FFF2-40B4-BE49-F238E27FC236}">
                <a16:creationId xmlns:a16="http://schemas.microsoft.com/office/drawing/2014/main" id="{3B737649-035C-48E1-9CA4-41AFBD762AC1}"/>
              </a:ext>
            </a:extLst>
          </p:cNvPr>
          <p:cNvSpPr txBox="1"/>
          <p:nvPr/>
        </p:nvSpPr>
        <p:spPr>
          <a:xfrm>
            <a:off x="1655676" y="3205939"/>
            <a:ext cx="1944216" cy="669414"/>
          </a:xfrm>
          <a:prstGeom prst="rect">
            <a:avLst/>
          </a:prstGeom>
          <a:noFill/>
        </p:spPr>
        <p:txBody>
          <a:bodyPr wrap="square">
            <a:spAutoFit/>
          </a:bodyPr>
          <a:lstStyle/>
          <a:p>
            <a:pPr lvl="0" algn="r"/>
            <a:r>
              <a:rPr lang="it-IT" sz="1875" b="1" dirty="0">
                <a:solidFill>
                  <a:schemeClr val="tx1">
                    <a:lumMod val="85000"/>
                    <a:lumOff val="15000"/>
                  </a:schemeClr>
                </a:solidFill>
              </a:rPr>
              <a:t>Missione 6 – </a:t>
            </a:r>
            <a:endParaRPr lang="it-IT" sz="1875" b="1" i="1" dirty="0">
              <a:solidFill>
                <a:schemeClr val="tx1">
                  <a:lumMod val="85000"/>
                  <a:lumOff val="15000"/>
                </a:schemeClr>
              </a:solidFill>
            </a:endParaRPr>
          </a:p>
          <a:p>
            <a:pPr algn="r"/>
            <a:r>
              <a:rPr lang="it-IT" sz="1875" b="1" i="1" dirty="0">
                <a:solidFill>
                  <a:schemeClr val="tx1">
                    <a:lumMod val="85000"/>
                    <a:lumOff val="15000"/>
                  </a:schemeClr>
                </a:solidFill>
              </a:rPr>
              <a:t>Salute</a:t>
            </a:r>
            <a:endParaRPr lang="it-IT" sz="1875" b="1" dirty="0">
              <a:solidFill>
                <a:schemeClr val="tx1">
                  <a:lumMod val="85000"/>
                  <a:lumOff val="15000"/>
                </a:schemeClr>
              </a:solidFill>
            </a:endParaRPr>
          </a:p>
        </p:txBody>
      </p:sp>
      <p:sp>
        <p:nvSpPr>
          <p:cNvPr id="14" name="Luna 13"/>
          <p:cNvSpPr/>
          <p:nvPr/>
        </p:nvSpPr>
        <p:spPr>
          <a:xfrm rot="10800000">
            <a:off x="2195736" y="2287839"/>
            <a:ext cx="1751138" cy="3158723"/>
          </a:xfrm>
          <a:prstGeom prst="moon">
            <a:avLst>
              <a:gd name="adj" fmla="val 900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7" name="Ovale 6"/>
          <p:cNvSpPr/>
          <p:nvPr/>
        </p:nvSpPr>
        <p:spPr>
          <a:xfrm>
            <a:off x="3275856" y="2611874"/>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solidFill>
                <a:schemeClr val="tx1"/>
              </a:solidFill>
            </a:endParaRPr>
          </a:p>
        </p:txBody>
      </p:sp>
      <p:sp>
        <p:nvSpPr>
          <p:cNvPr id="9" name="Ovale 8">
            <a:extLst>
              <a:ext uri="{FF2B5EF4-FFF2-40B4-BE49-F238E27FC236}">
                <a16:creationId xmlns:a16="http://schemas.microsoft.com/office/drawing/2014/main" id="{91901C57-F051-40FD-8692-12E00AF5055B}"/>
              </a:ext>
            </a:extLst>
          </p:cNvPr>
          <p:cNvSpPr/>
          <p:nvPr/>
        </p:nvSpPr>
        <p:spPr>
          <a:xfrm>
            <a:off x="3329862" y="4826120"/>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solidFill>
                <a:schemeClr val="accent6">
                  <a:lumMod val="40000"/>
                  <a:lumOff val="60000"/>
                </a:schemeClr>
              </a:solidFill>
            </a:endParaRPr>
          </a:p>
        </p:txBody>
      </p:sp>
      <p:sp>
        <p:nvSpPr>
          <p:cNvPr id="11" name="CasellaDiTesto 10">
            <a:extLst>
              <a:ext uri="{FF2B5EF4-FFF2-40B4-BE49-F238E27FC236}">
                <a16:creationId xmlns:a16="http://schemas.microsoft.com/office/drawing/2014/main" id="{3B737649-035C-48E1-9CA4-41AFBD762AC1}"/>
              </a:ext>
            </a:extLst>
          </p:cNvPr>
          <p:cNvSpPr txBox="1"/>
          <p:nvPr/>
        </p:nvSpPr>
        <p:spPr>
          <a:xfrm>
            <a:off x="3545886" y="2449855"/>
            <a:ext cx="3408336" cy="996427"/>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1400"/>
              <a:buFont typeface="Arial"/>
              <a:buNone/>
            </a:pPr>
            <a:r>
              <a:rPr lang="it-IT" sz="2000" b="0" i="0" u="none" strike="noStrike" cap="none" dirty="0">
                <a:solidFill>
                  <a:srgbClr val="C00000"/>
                </a:solidFill>
                <a:latin typeface="Open Sans"/>
                <a:ea typeface="Open Sans"/>
                <a:cs typeface="Open Sans"/>
                <a:sym typeface="Open Sans"/>
              </a:rPr>
              <a:t>M6C1I1.2.3 Telemedicina</a:t>
            </a:r>
          </a:p>
          <a:p>
            <a:pPr marL="0" marR="0" lvl="0" indent="0" algn="ctr" rtl="0">
              <a:lnSpc>
                <a:spcPct val="100000"/>
              </a:lnSpc>
              <a:spcBef>
                <a:spcPts val="0"/>
              </a:spcBef>
              <a:spcAft>
                <a:spcPts val="0"/>
              </a:spcAft>
              <a:buClr>
                <a:srgbClr val="000000"/>
              </a:buClr>
              <a:buSzPts val="1400"/>
              <a:buFont typeface="Arial"/>
              <a:buNone/>
            </a:pPr>
            <a:r>
              <a:rPr lang="it-IT" sz="2000" b="0" i="0" u="none" strike="noStrike" cap="none" dirty="0">
                <a:solidFill>
                  <a:srgbClr val="C00000"/>
                </a:solidFill>
                <a:latin typeface="Open Sans"/>
                <a:ea typeface="Open Sans"/>
                <a:cs typeface="Open Sans"/>
                <a:sym typeface="Open Sans"/>
              </a:rPr>
              <a:t>(1 mld) </a:t>
            </a:r>
            <a:endParaRPr lang="it-IT" sz="2000" b="1" i="0" u="none" strike="noStrike" cap="none" dirty="0">
              <a:solidFill>
                <a:srgbClr val="C00000"/>
              </a:solidFill>
              <a:latin typeface="Open Sans"/>
              <a:ea typeface="Open Sans"/>
              <a:cs typeface="Open Sans"/>
              <a:sym typeface="Open Sans"/>
            </a:endParaRPr>
          </a:p>
          <a:p>
            <a:endParaRPr lang="it-IT" sz="1875" dirty="0">
              <a:solidFill>
                <a:srgbClr val="FF0000"/>
              </a:solidFill>
              <a:latin typeface="Helvetica Neue" panose="02000503000000020004" pitchFamily="2" charset="0"/>
            </a:endParaRPr>
          </a:p>
        </p:txBody>
      </p:sp>
      <p:sp>
        <p:nvSpPr>
          <p:cNvPr id="16" name="CasellaDiTesto 15">
            <a:extLst>
              <a:ext uri="{FF2B5EF4-FFF2-40B4-BE49-F238E27FC236}">
                <a16:creationId xmlns:a16="http://schemas.microsoft.com/office/drawing/2014/main" id="{10257E85-0441-47AC-BC1B-9455B8B7FA87}"/>
              </a:ext>
            </a:extLst>
          </p:cNvPr>
          <p:cNvSpPr txBox="1"/>
          <p:nvPr/>
        </p:nvSpPr>
        <p:spPr>
          <a:xfrm>
            <a:off x="3764862" y="4202435"/>
            <a:ext cx="3834426" cy="1304203"/>
          </a:xfrm>
          <a:prstGeom prst="rect">
            <a:avLst/>
          </a:prstGeom>
          <a:noFill/>
        </p:spPr>
        <p:txBody>
          <a:bodyPr wrap="square">
            <a:spAutoFit/>
          </a:bodyPr>
          <a:lstStyle/>
          <a:p>
            <a:pPr marL="0" marR="0" lvl="0" indent="0" algn="ctr" rtl="0">
              <a:lnSpc>
                <a:spcPct val="100000"/>
              </a:lnSpc>
              <a:spcBef>
                <a:spcPts val="0"/>
              </a:spcBef>
              <a:spcAft>
                <a:spcPts val="0"/>
              </a:spcAft>
              <a:buClr>
                <a:srgbClr val="000000"/>
              </a:buClr>
              <a:buSzPts val="1400"/>
              <a:buFont typeface="Arial"/>
              <a:buNone/>
            </a:pPr>
            <a:r>
              <a:rPr lang="it-IT" sz="2000" b="0" i="0" u="none" strike="noStrike" cap="none" dirty="0">
                <a:solidFill>
                  <a:srgbClr val="C00000"/>
                </a:solidFill>
                <a:latin typeface="Open Sans"/>
                <a:ea typeface="Open Sans"/>
                <a:cs typeface="Open Sans"/>
                <a:sym typeface="Open Sans"/>
              </a:rPr>
              <a:t>M6C2I1.3.1 -  Fasciolo Sanitario Elettronico</a:t>
            </a:r>
          </a:p>
          <a:p>
            <a:pPr marL="0" marR="0" lvl="0" indent="0" algn="ctr" rtl="0">
              <a:lnSpc>
                <a:spcPct val="100000"/>
              </a:lnSpc>
              <a:spcBef>
                <a:spcPts val="0"/>
              </a:spcBef>
              <a:spcAft>
                <a:spcPts val="0"/>
              </a:spcAft>
              <a:buClr>
                <a:srgbClr val="000000"/>
              </a:buClr>
              <a:buSzPts val="1400"/>
              <a:buFont typeface="Arial"/>
              <a:buNone/>
            </a:pPr>
            <a:r>
              <a:rPr lang="it-IT" sz="2000" b="0" i="0" u="none" strike="noStrike" cap="none" dirty="0">
                <a:solidFill>
                  <a:srgbClr val="C00000"/>
                </a:solidFill>
                <a:latin typeface="Open Sans"/>
                <a:ea typeface="Open Sans"/>
                <a:cs typeface="Open Sans"/>
                <a:sym typeface="Open Sans"/>
              </a:rPr>
              <a:t>(1,38 mld)</a:t>
            </a:r>
            <a:endParaRPr lang="it-IT" sz="2000" b="0" i="1" u="none" strike="noStrike" cap="none" dirty="0">
              <a:solidFill>
                <a:srgbClr val="C00000"/>
              </a:solidFill>
              <a:latin typeface="Open Sans"/>
              <a:ea typeface="Open Sans"/>
              <a:cs typeface="Open Sans"/>
              <a:sym typeface="Open Sans"/>
            </a:endParaRPr>
          </a:p>
          <a:p>
            <a:endParaRPr lang="it-IT" sz="1875" dirty="0">
              <a:solidFill>
                <a:srgbClr val="FF0000"/>
              </a:solidFill>
              <a:latin typeface="Helvetica Neue" panose="02000503000000020004" pitchFamily="2" charset="0"/>
            </a:endParaRPr>
          </a:p>
        </p:txBody>
      </p:sp>
      <p:sp>
        <p:nvSpPr>
          <p:cNvPr id="17" name="CasellaDiTesto 16">
            <a:extLst>
              <a:ext uri="{FF2B5EF4-FFF2-40B4-BE49-F238E27FC236}">
                <a16:creationId xmlns:a16="http://schemas.microsoft.com/office/drawing/2014/main" id="{265A1A45-C698-684D-8038-DBB28416C26B}"/>
              </a:ext>
            </a:extLst>
          </p:cNvPr>
          <p:cNvSpPr txBox="1"/>
          <p:nvPr/>
        </p:nvSpPr>
        <p:spPr>
          <a:xfrm>
            <a:off x="964521" y="1015493"/>
            <a:ext cx="7699295" cy="600164"/>
          </a:xfrm>
          <a:prstGeom prst="rect">
            <a:avLst/>
          </a:prstGeom>
          <a:noFill/>
        </p:spPr>
        <p:txBody>
          <a:bodyPr wrap="square">
            <a:spAutoFit/>
          </a:bodyPr>
          <a:lstStyle/>
          <a:p>
            <a:r>
              <a:rPr lang="it-IT" sz="3300" b="1" i="1" dirty="0">
                <a:solidFill>
                  <a:srgbClr val="C00000"/>
                </a:solidFill>
                <a:latin typeface="+mj-lt"/>
                <a:ea typeface="+mj-ea"/>
                <a:cs typeface="+mj-cs"/>
              </a:rPr>
              <a:t>Missione 6 – opportunità per le imprese</a:t>
            </a:r>
          </a:p>
        </p:txBody>
      </p:sp>
      <p:sp>
        <p:nvSpPr>
          <p:cNvPr id="3" name="Segnaposto numero diapositiva 2">
            <a:extLst>
              <a:ext uri="{FF2B5EF4-FFF2-40B4-BE49-F238E27FC236}">
                <a16:creationId xmlns:a16="http://schemas.microsoft.com/office/drawing/2014/main" id="{5FD89839-81B2-0247-AFA7-A09AF7F6303A}"/>
              </a:ext>
            </a:extLst>
          </p:cNvPr>
          <p:cNvSpPr>
            <a:spLocks noGrp="1"/>
          </p:cNvSpPr>
          <p:nvPr>
            <p:ph type="sldNum" sz="quarter" idx="12"/>
          </p:nvPr>
        </p:nvSpPr>
        <p:spPr/>
        <p:txBody>
          <a:bodyPr/>
          <a:lstStyle/>
          <a:p>
            <a:fld id="{55BED163-8C40-584A-9EF2-4FA90F06BBCD}" type="slidenum">
              <a:rPr lang="it-IT" smtClean="0"/>
              <a:pPr/>
              <a:t>4</a:t>
            </a:fld>
            <a:endParaRPr lang="it-IT"/>
          </a:p>
        </p:txBody>
      </p:sp>
    </p:spTree>
    <p:extLst>
      <p:ext uri="{BB962C8B-B14F-4D97-AF65-F5344CB8AC3E}">
        <p14:creationId xmlns:p14="http://schemas.microsoft.com/office/powerpoint/2010/main" val="416145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uppo 21">
            <a:extLst>
              <a:ext uri="{FF2B5EF4-FFF2-40B4-BE49-F238E27FC236}">
                <a16:creationId xmlns:a16="http://schemas.microsoft.com/office/drawing/2014/main" id="{4FB1F741-AB73-4E2B-A5F6-B3BF62C9613A}"/>
              </a:ext>
            </a:extLst>
          </p:cNvPr>
          <p:cNvGrpSpPr/>
          <p:nvPr/>
        </p:nvGrpSpPr>
        <p:grpSpPr>
          <a:xfrm>
            <a:off x="814619" y="2221027"/>
            <a:ext cx="6983733" cy="4076392"/>
            <a:chOff x="576097" y="2664299"/>
            <a:chExt cx="6983733" cy="4076392"/>
          </a:xfrm>
        </p:grpSpPr>
        <p:sp>
          <p:nvSpPr>
            <p:cNvPr id="23" name="Rettangolo 22">
              <a:extLst>
                <a:ext uri="{FF2B5EF4-FFF2-40B4-BE49-F238E27FC236}">
                  <a16:creationId xmlns:a16="http://schemas.microsoft.com/office/drawing/2014/main" id="{52C8EAD0-37FB-49B3-9456-79D6E206D7DB}"/>
                </a:ext>
              </a:extLst>
            </p:cNvPr>
            <p:cNvSpPr/>
            <p:nvPr/>
          </p:nvSpPr>
          <p:spPr>
            <a:xfrm>
              <a:off x="576097" y="2664299"/>
              <a:ext cx="6983733" cy="4076392"/>
            </a:xfrm>
            <a:prstGeom prst="rect">
              <a:avLst/>
            </a:pr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CasellaDiTesto 23">
              <a:extLst>
                <a:ext uri="{FF2B5EF4-FFF2-40B4-BE49-F238E27FC236}">
                  <a16:creationId xmlns:a16="http://schemas.microsoft.com/office/drawing/2014/main" id="{7E3E46EB-6346-4C77-A21F-72E68F145097}"/>
                </a:ext>
              </a:extLst>
            </p:cNvPr>
            <p:cNvSpPr txBox="1"/>
            <p:nvPr/>
          </p:nvSpPr>
          <p:spPr>
            <a:xfrm>
              <a:off x="576097" y="2664299"/>
              <a:ext cx="6983733" cy="40763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Arial" panose="020B0604020202020204" pitchFamily="34" charset="0"/>
                <a:buNone/>
              </a:pPr>
              <a:r>
                <a:rPr lang="it-IT" sz="1400" b="1" kern="1200" dirty="0"/>
                <a:t>DECRETI ATTUATIVI:</a:t>
              </a:r>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7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p:txBody>
        </p:sp>
      </p:grpSp>
      <p:sp>
        <p:nvSpPr>
          <p:cNvPr id="2" name="Titolo 1">
            <a:extLst>
              <a:ext uri="{FF2B5EF4-FFF2-40B4-BE49-F238E27FC236}">
                <a16:creationId xmlns:a16="http://schemas.microsoft.com/office/drawing/2014/main" id="{50353755-C21F-4729-96F3-ADBACE411156}"/>
              </a:ext>
            </a:extLst>
          </p:cNvPr>
          <p:cNvSpPr>
            <a:spLocks noGrp="1"/>
          </p:cNvSpPr>
          <p:nvPr>
            <p:ph type="title"/>
          </p:nvPr>
        </p:nvSpPr>
        <p:spPr/>
        <p:txBody>
          <a:bodyPr/>
          <a:lstStyle/>
          <a:p>
            <a:endParaRPr lang="it-IT"/>
          </a:p>
        </p:txBody>
      </p:sp>
      <p:pic>
        <p:nvPicPr>
          <p:cNvPr id="4" name="Picture 2">
            <a:extLst>
              <a:ext uri="{FF2B5EF4-FFF2-40B4-BE49-F238E27FC236}">
                <a16:creationId xmlns:a16="http://schemas.microsoft.com/office/drawing/2014/main" id="{7BE02E05-DD7F-480F-8F24-0C006F334383}"/>
              </a:ext>
            </a:extLst>
          </p:cNvPr>
          <p:cNvPicPr>
            <a:picLocks noChangeAspect="1" noChangeArrowheads="1"/>
          </p:cNvPicPr>
          <p:nvPr/>
        </p:nvPicPr>
        <p:blipFill>
          <a:blip r:embed="rId3" cstate="print"/>
          <a:srcRect/>
          <a:stretch>
            <a:fillRect/>
          </a:stretch>
        </p:blipFill>
        <p:spPr bwMode="auto">
          <a:xfrm>
            <a:off x="-8306" y="0"/>
            <a:ext cx="9152306" cy="6858000"/>
          </a:xfrm>
          <a:prstGeom prst="rect">
            <a:avLst/>
          </a:prstGeom>
          <a:noFill/>
          <a:ln w="9525">
            <a:noFill/>
            <a:miter lim="800000"/>
            <a:headEnd/>
            <a:tailEnd/>
          </a:ln>
        </p:spPr>
      </p:pic>
      <p:sp>
        <p:nvSpPr>
          <p:cNvPr id="17" name="CasellaDiTesto 16">
            <a:extLst>
              <a:ext uri="{FF2B5EF4-FFF2-40B4-BE49-F238E27FC236}">
                <a16:creationId xmlns:a16="http://schemas.microsoft.com/office/drawing/2014/main" id="{9E6EB9B7-30DE-4842-9105-9140771C6791}"/>
              </a:ext>
            </a:extLst>
          </p:cNvPr>
          <p:cNvSpPr txBox="1"/>
          <p:nvPr/>
        </p:nvSpPr>
        <p:spPr>
          <a:xfrm>
            <a:off x="2267744" y="690389"/>
            <a:ext cx="5832648" cy="400110"/>
          </a:xfrm>
          <a:prstGeom prst="rect">
            <a:avLst/>
          </a:prstGeom>
          <a:noFill/>
        </p:spPr>
        <p:txBody>
          <a:bodyPr wrap="square">
            <a:spAutoFit/>
          </a:bodyPr>
          <a:lstStyle/>
          <a:p>
            <a:pPr lvl="0" algn="r"/>
            <a:r>
              <a:rPr lang="it-IT" sz="2000" b="1" dirty="0">
                <a:solidFill>
                  <a:schemeClr val="accent1"/>
                </a:solidFill>
              </a:rPr>
              <a:t>M6C1I1.2.3 Telemedicina</a:t>
            </a:r>
          </a:p>
        </p:txBody>
      </p:sp>
      <p:sp>
        <p:nvSpPr>
          <p:cNvPr id="36" name="object 5">
            <a:extLst>
              <a:ext uri="{FF2B5EF4-FFF2-40B4-BE49-F238E27FC236}">
                <a16:creationId xmlns:a16="http://schemas.microsoft.com/office/drawing/2014/main" id="{D83A3952-55F5-4774-9B39-D127DE2A3427}"/>
              </a:ext>
            </a:extLst>
          </p:cNvPr>
          <p:cNvSpPr/>
          <p:nvPr/>
        </p:nvSpPr>
        <p:spPr>
          <a:xfrm>
            <a:off x="5346922" y="4774648"/>
            <a:ext cx="1758314" cy="954405"/>
          </a:xfrm>
          <a:custGeom>
            <a:avLst/>
            <a:gdLst/>
            <a:ahLst/>
            <a:cxnLst/>
            <a:rect l="l" t="t" r="r" b="b"/>
            <a:pathLst>
              <a:path w="1758315" h="954404">
                <a:moveTo>
                  <a:pt x="1757816" y="0"/>
                </a:moveTo>
                <a:lnTo>
                  <a:pt x="0" y="0"/>
                </a:lnTo>
                <a:lnTo>
                  <a:pt x="0" y="954169"/>
                </a:lnTo>
                <a:lnTo>
                  <a:pt x="1757816" y="954169"/>
                </a:lnTo>
                <a:lnTo>
                  <a:pt x="1757816" y="0"/>
                </a:lnTo>
                <a:close/>
              </a:path>
            </a:pathLst>
          </a:custGeom>
          <a:solidFill>
            <a:srgbClr val="F3F3F3"/>
          </a:solidFill>
        </p:spPr>
        <p:txBody>
          <a:bodyPr wrap="square" lIns="0" tIns="0" rIns="0" bIns="0" rtlCol="0"/>
          <a:lstStyle/>
          <a:p>
            <a:endParaRPr/>
          </a:p>
        </p:txBody>
      </p:sp>
      <p:sp>
        <p:nvSpPr>
          <p:cNvPr id="37" name="object 6">
            <a:extLst>
              <a:ext uri="{FF2B5EF4-FFF2-40B4-BE49-F238E27FC236}">
                <a16:creationId xmlns:a16="http://schemas.microsoft.com/office/drawing/2014/main" id="{3D00A97E-5A4F-41F8-9351-4C332038202F}"/>
              </a:ext>
            </a:extLst>
          </p:cNvPr>
          <p:cNvSpPr txBox="1"/>
          <p:nvPr/>
        </p:nvSpPr>
        <p:spPr>
          <a:xfrm>
            <a:off x="5397250" y="4776505"/>
            <a:ext cx="1225550" cy="485140"/>
          </a:xfrm>
          <a:prstGeom prst="rect">
            <a:avLst/>
          </a:prstGeom>
        </p:spPr>
        <p:txBody>
          <a:bodyPr vert="horz" wrap="square" lIns="0" tIns="24130" rIns="0" bIns="0" rtlCol="0">
            <a:spAutoFit/>
          </a:bodyPr>
          <a:lstStyle/>
          <a:p>
            <a:pPr marL="139065" indent="-127000">
              <a:lnSpc>
                <a:spcPct val="100000"/>
              </a:lnSpc>
              <a:spcBef>
                <a:spcPts val="190"/>
              </a:spcBef>
              <a:buAutoNum type="arabicPeriod"/>
              <a:tabLst>
                <a:tab pos="139700" algn="l"/>
              </a:tabLst>
            </a:pPr>
            <a:r>
              <a:rPr sz="950" spc="20" dirty="0">
                <a:latin typeface="Carlito"/>
                <a:cs typeface="Carlito"/>
              </a:rPr>
              <a:t>Integrazione con</a:t>
            </a:r>
            <a:r>
              <a:rPr sz="950" spc="-50" dirty="0">
                <a:latin typeface="Carlito"/>
                <a:cs typeface="Carlito"/>
              </a:rPr>
              <a:t> </a:t>
            </a:r>
            <a:r>
              <a:rPr sz="950" spc="20" dirty="0">
                <a:latin typeface="Carlito"/>
                <a:cs typeface="Carlito"/>
              </a:rPr>
              <a:t>FSE</a:t>
            </a:r>
            <a:endParaRPr sz="950" dirty="0">
              <a:latin typeface="Carlito"/>
              <a:cs typeface="Carlito"/>
            </a:endParaRPr>
          </a:p>
          <a:p>
            <a:pPr marL="12700" marR="13335">
              <a:lnSpc>
                <a:spcPct val="101200"/>
              </a:lnSpc>
              <a:spcBef>
                <a:spcPts val="75"/>
              </a:spcBef>
              <a:buAutoNum type="arabicPeriod"/>
              <a:tabLst>
                <a:tab pos="139700" algn="l"/>
              </a:tabLst>
            </a:pPr>
            <a:r>
              <a:rPr sz="950" spc="20" dirty="0">
                <a:latin typeface="Carlito"/>
                <a:cs typeface="Carlito"/>
              </a:rPr>
              <a:t>Integrazione</a:t>
            </a:r>
            <a:r>
              <a:rPr sz="950" spc="-45" dirty="0">
                <a:latin typeface="Carlito"/>
                <a:cs typeface="Carlito"/>
              </a:rPr>
              <a:t> </a:t>
            </a:r>
            <a:r>
              <a:rPr sz="950" spc="20" dirty="0">
                <a:latin typeface="Carlito"/>
                <a:cs typeface="Carlito"/>
              </a:rPr>
              <a:t>modelli  operativi</a:t>
            </a:r>
            <a:endParaRPr sz="950" dirty="0">
              <a:latin typeface="Carlito"/>
              <a:cs typeface="Carlito"/>
            </a:endParaRPr>
          </a:p>
        </p:txBody>
      </p:sp>
      <p:sp>
        <p:nvSpPr>
          <p:cNvPr id="38" name="object 7">
            <a:extLst>
              <a:ext uri="{FF2B5EF4-FFF2-40B4-BE49-F238E27FC236}">
                <a16:creationId xmlns:a16="http://schemas.microsoft.com/office/drawing/2014/main" id="{88A51147-297D-49AE-ADC2-C259330730EE}"/>
              </a:ext>
            </a:extLst>
          </p:cNvPr>
          <p:cNvSpPr txBox="1"/>
          <p:nvPr/>
        </p:nvSpPr>
        <p:spPr>
          <a:xfrm>
            <a:off x="5397250" y="5379892"/>
            <a:ext cx="1568450" cy="304058"/>
          </a:xfrm>
          <a:prstGeom prst="rect">
            <a:avLst/>
          </a:prstGeom>
        </p:spPr>
        <p:txBody>
          <a:bodyPr vert="horz" wrap="square" lIns="0" tIns="13335" rIns="0" bIns="0" rtlCol="0">
            <a:spAutoFit/>
          </a:bodyPr>
          <a:lstStyle/>
          <a:p>
            <a:pPr marL="12700" marR="5080">
              <a:lnSpc>
                <a:spcPct val="101200"/>
              </a:lnSpc>
              <a:spcBef>
                <a:spcPts val="105"/>
              </a:spcBef>
            </a:pPr>
            <a:r>
              <a:rPr sz="950" i="1" spc="20" dirty="0">
                <a:latin typeface="Carlito"/>
                <a:cs typeface="Carlito"/>
              </a:rPr>
              <a:t>Contenuti: </a:t>
            </a:r>
            <a:r>
              <a:rPr sz="950" i="1" spc="15" dirty="0">
                <a:latin typeface="Carlito"/>
                <a:cs typeface="Carlito"/>
              </a:rPr>
              <a:t>informatici </a:t>
            </a:r>
            <a:r>
              <a:rPr sz="950" i="1" spc="25" dirty="0">
                <a:latin typeface="Carlito"/>
                <a:cs typeface="Carlito"/>
              </a:rPr>
              <a:t>e </a:t>
            </a:r>
            <a:r>
              <a:rPr sz="950" i="1" spc="15" dirty="0">
                <a:latin typeface="Carlito"/>
                <a:cs typeface="Carlito"/>
              </a:rPr>
              <a:t>clinici  </a:t>
            </a:r>
            <a:r>
              <a:rPr sz="950" i="1" spc="25" dirty="0">
                <a:latin typeface="Carlito"/>
                <a:cs typeface="Carlito"/>
              </a:rPr>
              <a:t>medi</a:t>
            </a:r>
            <a:endParaRPr sz="950" dirty="0">
              <a:latin typeface="Carlito"/>
              <a:cs typeface="Carlito"/>
            </a:endParaRPr>
          </a:p>
        </p:txBody>
      </p:sp>
      <p:sp>
        <p:nvSpPr>
          <p:cNvPr id="39" name="object 8">
            <a:extLst>
              <a:ext uri="{FF2B5EF4-FFF2-40B4-BE49-F238E27FC236}">
                <a16:creationId xmlns:a16="http://schemas.microsoft.com/office/drawing/2014/main" id="{EA819512-840A-4CD3-936C-58489F3FBCD3}"/>
              </a:ext>
            </a:extLst>
          </p:cNvPr>
          <p:cNvSpPr/>
          <p:nvPr/>
        </p:nvSpPr>
        <p:spPr>
          <a:xfrm>
            <a:off x="2400638" y="4774648"/>
            <a:ext cx="1758950" cy="954405"/>
          </a:xfrm>
          <a:custGeom>
            <a:avLst/>
            <a:gdLst/>
            <a:ahLst/>
            <a:cxnLst/>
            <a:rect l="l" t="t" r="r" b="b"/>
            <a:pathLst>
              <a:path w="1758950" h="954404">
                <a:moveTo>
                  <a:pt x="1758746" y="0"/>
                </a:moveTo>
                <a:lnTo>
                  <a:pt x="0" y="0"/>
                </a:lnTo>
                <a:lnTo>
                  <a:pt x="0" y="954169"/>
                </a:lnTo>
                <a:lnTo>
                  <a:pt x="1758746" y="954169"/>
                </a:lnTo>
                <a:lnTo>
                  <a:pt x="1758746" y="0"/>
                </a:lnTo>
                <a:close/>
              </a:path>
            </a:pathLst>
          </a:custGeom>
          <a:solidFill>
            <a:srgbClr val="F3F3F3"/>
          </a:solidFill>
        </p:spPr>
        <p:txBody>
          <a:bodyPr wrap="square" lIns="0" tIns="0" rIns="0" bIns="0" rtlCol="0"/>
          <a:lstStyle/>
          <a:p>
            <a:endParaRPr/>
          </a:p>
        </p:txBody>
      </p:sp>
      <p:sp>
        <p:nvSpPr>
          <p:cNvPr id="40" name="object 9">
            <a:extLst>
              <a:ext uri="{FF2B5EF4-FFF2-40B4-BE49-F238E27FC236}">
                <a16:creationId xmlns:a16="http://schemas.microsoft.com/office/drawing/2014/main" id="{F5798EDD-22FA-4A96-827E-941F0C4063D8}"/>
              </a:ext>
            </a:extLst>
          </p:cNvPr>
          <p:cNvSpPr txBox="1"/>
          <p:nvPr/>
        </p:nvSpPr>
        <p:spPr>
          <a:xfrm>
            <a:off x="2445733" y="4776505"/>
            <a:ext cx="1572895" cy="485140"/>
          </a:xfrm>
          <a:prstGeom prst="rect">
            <a:avLst/>
          </a:prstGeom>
        </p:spPr>
        <p:txBody>
          <a:bodyPr vert="horz" wrap="square" lIns="0" tIns="12065" rIns="0" bIns="0" rtlCol="0">
            <a:spAutoFit/>
          </a:bodyPr>
          <a:lstStyle/>
          <a:p>
            <a:pPr marL="12700" marR="5080">
              <a:lnSpc>
                <a:spcPct val="108200"/>
              </a:lnSpc>
              <a:spcBef>
                <a:spcPts val="95"/>
              </a:spcBef>
              <a:buAutoNum type="arabicPeriod"/>
              <a:tabLst>
                <a:tab pos="139700" algn="l"/>
              </a:tabLst>
            </a:pPr>
            <a:r>
              <a:rPr sz="950" spc="20" dirty="0">
                <a:latin typeface="Carlito"/>
                <a:cs typeface="Carlito"/>
              </a:rPr>
              <a:t>Integrazione </a:t>
            </a:r>
            <a:r>
              <a:rPr sz="950" spc="15" dirty="0">
                <a:latin typeface="Carlito"/>
                <a:cs typeface="Carlito"/>
              </a:rPr>
              <a:t>in</a:t>
            </a:r>
            <a:r>
              <a:rPr sz="950" spc="-50" dirty="0">
                <a:latin typeface="Carlito"/>
                <a:cs typeface="Carlito"/>
              </a:rPr>
              <a:t> </a:t>
            </a:r>
            <a:r>
              <a:rPr sz="950" spc="20" dirty="0">
                <a:latin typeface="Carlito"/>
                <a:cs typeface="Carlito"/>
              </a:rPr>
              <a:t>piattaforma  nazionale</a:t>
            </a:r>
            <a:endParaRPr sz="950" dirty="0">
              <a:latin typeface="Carlito"/>
              <a:cs typeface="Carlito"/>
            </a:endParaRPr>
          </a:p>
          <a:p>
            <a:pPr marL="139065" indent="-127000">
              <a:lnSpc>
                <a:spcPct val="100000"/>
              </a:lnSpc>
              <a:spcBef>
                <a:spcPts val="15"/>
              </a:spcBef>
              <a:buAutoNum type="arabicPeriod"/>
              <a:tabLst>
                <a:tab pos="139700" algn="l"/>
              </a:tabLst>
            </a:pPr>
            <a:r>
              <a:rPr sz="950" spc="20" dirty="0">
                <a:latin typeface="Carlito"/>
                <a:cs typeface="Carlito"/>
              </a:rPr>
              <a:t>Validazione</a:t>
            </a:r>
            <a:r>
              <a:rPr sz="950" spc="15" dirty="0">
                <a:latin typeface="Carlito"/>
                <a:cs typeface="Carlito"/>
              </a:rPr>
              <a:t> clinica</a:t>
            </a:r>
            <a:endParaRPr sz="950" dirty="0">
              <a:latin typeface="Carlito"/>
              <a:cs typeface="Carlito"/>
            </a:endParaRPr>
          </a:p>
        </p:txBody>
      </p:sp>
      <p:sp>
        <p:nvSpPr>
          <p:cNvPr id="41" name="object 10">
            <a:extLst>
              <a:ext uri="{FF2B5EF4-FFF2-40B4-BE49-F238E27FC236}">
                <a16:creationId xmlns:a16="http://schemas.microsoft.com/office/drawing/2014/main" id="{22EEF70E-AC35-4BA1-95AC-1FBCFFD57001}"/>
              </a:ext>
            </a:extLst>
          </p:cNvPr>
          <p:cNvSpPr txBox="1"/>
          <p:nvPr/>
        </p:nvSpPr>
        <p:spPr>
          <a:xfrm>
            <a:off x="2445733" y="5379892"/>
            <a:ext cx="1476375" cy="304058"/>
          </a:xfrm>
          <a:prstGeom prst="rect">
            <a:avLst/>
          </a:prstGeom>
        </p:spPr>
        <p:txBody>
          <a:bodyPr vert="horz" wrap="square" lIns="0" tIns="13335" rIns="0" bIns="0" rtlCol="0">
            <a:spAutoFit/>
          </a:bodyPr>
          <a:lstStyle/>
          <a:p>
            <a:pPr marL="12700" marR="5080">
              <a:lnSpc>
                <a:spcPct val="101200"/>
              </a:lnSpc>
              <a:spcBef>
                <a:spcPts val="105"/>
              </a:spcBef>
            </a:pPr>
            <a:r>
              <a:rPr sz="950" i="1" spc="15" dirty="0">
                <a:latin typeface="Carlito"/>
                <a:cs typeface="Carlito"/>
              </a:rPr>
              <a:t>Contenuti: </a:t>
            </a:r>
            <a:r>
              <a:rPr sz="950" i="1" spc="20" dirty="0">
                <a:latin typeface="Carlito"/>
                <a:cs typeface="Carlito"/>
              </a:rPr>
              <a:t>informatici medi,  </a:t>
            </a:r>
            <a:r>
              <a:rPr sz="950" i="1" spc="15" dirty="0">
                <a:latin typeface="Carlito"/>
                <a:cs typeface="Carlito"/>
              </a:rPr>
              <a:t>clinici</a:t>
            </a:r>
            <a:r>
              <a:rPr sz="950" i="1" spc="10" dirty="0">
                <a:latin typeface="Carlito"/>
                <a:cs typeface="Carlito"/>
              </a:rPr>
              <a:t> alti</a:t>
            </a:r>
            <a:endParaRPr sz="950">
              <a:latin typeface="Carlito"/>
              <a:cs typeface="Carlito"/>
            </a:endParaRPr>
          </a:p>
        </p:txBody>
      </p:sp>
      <p:sp>
        <p:nvSpPr>
          <p:cNvPr id="42" name="object 11">
            <a:extLst>
              <a:ext uri="{FF2B5EF4-FFF2-40B4-BE49-F238E27FC236}">
                <a16:creationId xmlns:a16="http://schemas.microsoft.com/office/drawing/2014/main" id="{07D72DCE-A2F9-4CCC-B786-C6675714D2D7}"/>
              </a:ext>
            </a:extLst>
          </p:cNvPr>
          <p:cNvSpPr txBox="1"/>
          <p:nvPr/>
        </p:nvSpPr>
        <p:spPr>
          <a:xfrm>
            <a:off x="1131944" y="2158243"/>
            <a:ext cx="5682615" cy="608500"/>
          </a:xfrm>
          <a:prstGeom prst="rect">
            <a:avLst/>
          </a:prstGeom>
          <a:solidFill>
            <a:srgbClr val="1154CC"/>
          </a:solidFill>
        </p:spPr>
        <p:txBody>
          <a:bodyPr vert="horz" wrap="square" lIns="0" tIns="3175" rIns="0" bIns="0" rtlCol="0">
            <a:spAutoFit/>
          </a:bodyPr>
          <a:lstStyle/>
          <a:p>
            <a:pPr>
              <a:lnSpc>
                <a:spcPct val="100000"/>
              </a:lnSpc>
              <a:spcBef>
                <a:spcPts val="25"/>
              </a:spcBef>
            </a:pPr>
            <a:endParaRPr sz="1000" dirty="0">
              <a:latin typeface="Times New Roman"/>
              <a:cs typeface="Times New Roman"/>
            </a:endParaRPr>
          </a:p>
          <a:p>
            <a:pPr marL="1991360">
              <a:lnSpc>
                <a:spcPct val="100000"/>
              </a:lnSpc>
            </a:pPr>
            <a:r>
              <a:rPr sz="950" b="1" spc="20" dirty="0">
                <a:solidFill>
                  <a:srgbClr val="FFFFFF"/>
                </a:solidFill>
                <a:latin typeface="Carlito"/>
                <a:cs typeface="Carlito"/>
              </a:rPr>
              <a:t>Aspetti informatici </a:t>
            </a:r>
            <a:r>
              <a:rPr sz="950" b="1" spc="25" dirty="0">
                <a:solidFill>
                  <a:srgbClr val="FFFFFF"/>
                </a:solidFill>
                <a:latin typeface="Carlito"/>
                <a:cs typeface="Carlito"/>
              </a:rPr>
              <a:t>e</a:t>
            </a:r>
            <a:r>
              <a:rPr sz="950" b="1" spc="-5" dirty="0">
                <a:solidFill>
                  <a:srgbClr val="FFFFFF"/>
                </a:solidFill>
                <a:latin typeface="Carlito"/>
                <a:cs typeface="Carlito"/>
              </a:rPr>
              <a:t> </a:t>
            </a:r>
            <a:r>
              <a:rPr sz="950" b="1" spc="20" dirty="0">
                <a:solidFill>
                  <a:srgbClr val="FFFFFF"/>
                </a:solidFill>
                <a:latin typeface="Carlito"/>
                <a:cs typeface="Carlito"/>
              </a:rPr>
              <a:t>tecnologici:</a:t>
            </a:r>
            <a:endParaRPr sz="950" dirty="0">
              <a:latin typeface="Carlito"/>
              <a:cs typeface="Carlito"/>
            </a:endParaRPr>
          </a:p>
          <a:p>
            <a:pPr marL="126364" indent="-69850">
              <a:lnSpc>
                <a:spcPct val="100000"/>
              </a:lnSpc>
              <a:spcBef>
                <a:spcPts val="95"/>
              </a:spcBef>
              <a:buChar char="-"/>
              <a:tabLst>
                <a:tab pos="127000" algn="l"/>
              </a:tabLst>
            </a:pPr>
            <a:r>
              <a:rPr sz="950" spc="20" dirty="0">
                <a:solidFill>
                  <a:srgbClr val="FFFFFF"/>
                </a:solidFill>
                <a:latin typeface="Carlito"/>
                <a:cs typeface="Carlito"/>
              </a:rPr>
              <a:t>Piattaforma di</a:t>
            </a:r>
            <a:r>
              <a:rPr sz="950" spc="-10" dirty="0">
                <a:solidFill>
                  <a:srgbClr val="FFFFFF"/>
                </a:solidFill>
                <a:latin typeface="Carlito"/>
                <a:cs typeface="Carlito"/>
              </a:rPr>
              <a:t> </a:t>
            </a:r>
            <a:r>
              <a:rPr sz="950" spc="20" dirty="0">
                <a:solidFill>
                  <a:srgbClr val="FFFFFF"/>
                </a:solidFill>
                <a:latin typeface="Carlito"/>
                <a:cs typeface="Carlito"/>
              </a:rPr>
              <a:t>telemedicina</a:t>
            </a:r>
            <a:endParaRPr sz="950" dirty="0">
              <a:latin typeface="Carlito"/>
              <a:cs typeface="Carlito"/>
            </a:endParaRPr>
          </a:p>
          <a:p>
            <a:pPr marL="126364" indent="-69850">
              <a:lnSpc>
                <a:spcPct val="100000"/>
              </a:lnSpc>
              <a:spcBef>
                <a:spcPts val="15"/>
              </a:spcBef>
              <a:buChar char="-"/>
              <a:tabLst>
                <a:tab pos="127000" algn="l"/>
              </a:tabLst>
            </a:pPr>
            <a:r>
              <a:rPr sz="950" spc="15" dirty="0">
                <a:solidFill>
                  <a:srgbClr val="FFFFFF"/>
                </a:solidFill>
                <a:latin typeface="Carlito"/>
                <a:cs typeface="Carlito"/>
              </a:rPr>
              <a:t>Utilizzo </a:t>
            </a:r>
            <a:r>
              <a:rPr sz="950" spc="20" dirty="0">
                <a:solidFill>
                  <a:srgbClr val="FFFFFF"/>
                </a:solidFill>
                <a:latin typeface="Carlito"/>
                <a:cs typeface="Carlito"/>
              </a:rPr>
              <a:t>standard </a:t>
            </a:r>
            <a:r>
              <a:rPr sz="950" spc="15" dirty="0">
                <a:solidFill>
                  <a:srgbClr val="FFFFFF"/>
                </a:solidFill>
                <a:latin typeface="Carlito"/>
                <a:cs typeface="Carlito"/>
              </a:rPr>
              <a:t>internazionali </a:t>
            </a:r>
            <a:r>
              <a:rPr sz="950" spc="25" dirty="0">
                <a:solidFill>
                  <a:srgbClr val="FFFFFF"/>
                </a:solidFill>
                <a:latin typeface="Carlito"/>
                <a:cs typeface="Carlito"/>
              </a:rPr>
              <a:t>per </a:t>
            </a:r>
            <a:r>
              <a:rPr sz="950" spc="15" dirty="0">
                <a:solidFill>
                  <a:srgbClr val="FFFFFF"/>
                </a:solidFill>
                <a:latin typeface="Carlito"/>
                <a:cs typeface="Carlito"/>
              </a:rPr>
              <a:t>la </a:t>
            </a:r>
            <a:r>
              <a:rPr sz="950" spc="20" dirty="0">
                <a:solidFill>
                  <a:srgbClr val="FFFFFF"/>
                </a:solidFill>
                <a:latin typeface="Carlito"/>
                <a:cs typeface="Carlito"/>
              </a:rPr>
              <a:t>gestione dei </a:t>
            </a:r>
            <a:r>
              <a:rPr sz="950" spc="15" dirty="0">
                <a:solidFill>
                  <a:srgbClr val="FFFFFF"/>
                </a:solidFill>
                <a:latin typeface="Carlito"/>
                <a:cs typeface="Carlito"/>
              </a:rPr>
              <a:t>dati (principi </a:t>
            </a:r>
            <a:r>
              <a:rPr sz="950" spc="20" dirty="0">
                <a:solidFill>
                  <a:srgbClr val="FFFFFF"/>
                </a:solidFill>
                <a:latin typeface="Carlito"/>
                <a:cs typeface="Carlito"/>
              </a:rPr>
              <a:t>dei </a:t>
            </a:r>
            <a:r>
              <a:rPr sz="950" spc="15" dirty="0">
                <a:solidFill>
                  <a:srgbClr val="FFFFFF"/>
                </a:solidFill>
                <a:latin typeface="Carlito"/>
                <a:cs typeface="Carlito"/>
              </a:rPr>
              <a:t>dati</a:t>
            </a:r>
            <a:r>
              <a:rPr sz="950" spc="-25" dirty="0">
                <a:solidFill>
                  <a:srgbClr val="FFFFFF"/>
                </a:solidFill>
                <a:latin typeface="Carlito"/>
                <a:cs typeface="Carlito"/>
              </a:rPr>
              <a:t> </a:t>
            </a:r>
            <a:r>
              <a:rPr sz="950" spc="20" dirty="0">
                <a:solidFill>
                  <a:srgbClr val="FFFFFF"/>
                </a:solidFill>
                <a:latin typeface="Carlito"/>
                <a:cs typeface="Carlito"/>
              </a:rPr>
              <a:t>FHIR)</a:t>
            </a:r>
            <a:endParaRPr sz="950" dirty="0">
              <a:latin typeface="Carlito"/>
              <a:cs typeface="Carlito"/>
            </a:endParaRPr>
          </a:p>
        </p:txBody>
      </p:sp>
      <p:grpSp>
        <p:nvGrpSpPr>
          <p:cNvPr id="43" name="object 12">
            <a:extLst>
              <a:ext uri="{FF2B5EF4-FFF2-40B4-BE49-F238E27FC236}">
                <a16:creationId xmlns:a16="http://schemas.microsoft.com/office/drawing/2014/main" id="{836B7D24-7282-4486-ABB6-BCE4F8197704}"/>
              </a:ext>
            </a:extLst>
          </p:cNvPr>
          <p:cNvGrpSpPr/>
          <p:nvPr/>
        </p:nvGrpSpPr>
        <p:grpSpPr>
          <a:xfrm>
            <a:off x="1132291" y="3359964"/>
            <a:ext cx="5739765" cy="1471295"/>
            <a:chOff x="1297216" y="4356418"/>
            <a:chExt cx="5739765" cy="1471295"/>
          </a:xfrm>
        </p:grpSpPr>
        <p:sp>
          <p:nvSpPr>
            <p:cNvPr id="44" name="object 13">
              <a:extLst>
                <a:ext uri="{FF2B5EF4-FFF2-40B4-BE49-F238E27FC236}">
                  <a16:creationId xmlns:a16="http://schemas.microsoft.com/office/drawing/2014/main" id="{C2859A31-FD01-4147-8F63-C55790AF3D52}"/>
                </a:ext>
              </a:extLst>
            </p:cNvPr>
            <p:cNvSpPr/>
            <p:nvPr/>
          </p:nvSpPr>
          <p:spPr>
            <a:xfrm>
              <a:off x="1302931" y="5495738"/>
              <a:ext cx="5728335" cy="325755"/>
            </a:xfrm>
            <a:custGeom>
              <a:avLst/>
              <a:gdLst/>
              <a:ahLst/>
              <a:cxnLst/>
              <a:rect l="l" t="t" r="r" b="b"/>
              <a:pathLst>
                <a:path w="5728334" h="325754">
                  <a:moveTo>
                    <a:pt x="4296132" y="0"/>
                  </a:moveTo>
                  <a:lnTo>
                    <a:pt x="4290075" y="43408"/>
                  </a:lnTo>
                  <a:lnTo>
                    <a:pt x="4272991" y="82415"/>
                  </a:lnTo>
                  <a:lnTo>
                    <a:pt x="4246506" y="115464"/>
                  </a:lnTo>
                  <a:lnTo>
                    <a:pt x="4212249" y="140997"/>
                  </a:lnTo>
                  <a:lnTo>
                    <a:pt x="4171849" y="157458"/>
                  </a:lnTo>
                  <a:lnTo>
                    <a:pt x="4126932" y="163291"/>
                  </a:lnTo>
                  <a:lnTo>
                    <a:pt x="2316670" y="162451"/>
                  </a:lnTo>
                  <a:lnTo>
                    <a:pt x="2271716" y="168286"/>
                  </a:lnTo>
                  <a:lnTo>
                    <a:pt x="2231401" y="184751"/>
                  </a:lnTo>
                  <a:lnTo>
                    <a:pt x="2197300" y="210285"/>
                  </a:lnTo>
                  <a:lnTo>
                    <a:pt x="2170991" y="243328"/>
                  </a:lnTo>
                  <a:lnTo>
                    <a:pt x="2154049" y="282319"/>
                  </a:lnTo>
                  <a:lnTo>
                    <a:pt x="2148052" y="325697"/>
                  </a:lnTo>
                  <a:lnTo>
                    <a:pt x="2141994" y="282319"/>
                  </a:lnTo>
                  <a:lnTo>
                    <a:pt x="2124902" y="243328"/>
                  </a:lnTo>
                  <a:lnTo>
                    <a:pt x="2098397" y="210285"/>
                  </a:lnTo>
                  <a:lnTo>
                    <a:pt x="2064100" y="184751"/>
                  </a:lnTo>
                  <a:lnTo>
                    <a:pt x="2023634" y="168286"/>
                  </a:lnTo>
                  <a:lnTo>
                    <a:pt x="1978620" y="162451"/>
                  </a:lnTo>
                  <a:lnTo>
                    <a:pt x="168590" y="162451"/>
                  </a:lnTo>
                  <a:lnTo>
                    <a:pt x="123625" y="156680"/>
                  </a:lnTo>
                  <a:lnTo>
                    <a:pt x="83311" y="140374"/>
                  </a:lnTo>
                  <a:lnTo>
                    <a:pt x="49220" y="115043"/>
                  </a:lnTo>
                  <a:lnTo>
                    <a:pt x="22923" y="82197"/>
                  </a:lnTo>
                  <a:lnTo>
                    <a:pt x="5992" y="43346"/>
                  </a:lnTo>
                  <a:lnTo>
                    <a:pt x="0" y="0"/>
                  </a:lnTo>
                </a:path>
                <a:path w="5728334" h="325754">
                  <a:moveTo>
                    <a:pt x="5728224" y="22517"/>
                  </a:moveTo>
                  <a:lnTo>
                    <a:pt x="5720774" y="66969"/>
                  </a:lnTo>
                  <a:lnTo>
                    <a:pt x="5700044" y="105608"/>
                  </a:lnTo>
                  <a:lnTo>
                    <a:pt x="5668468" y="136097"/>
                  </a:lnTo>
                  <a:lnTo>
                    <a:pt x="5628481" y="156103"/>
                  </a:lnTo>
                  <a:lnTo>
                    <a:pt x="5582515" y="163291"/>
                  </a:lnTo>
                  <a:lnTo>
                    <a:pt x="5239232" y="163291"/>
                  </a:lnTo>
                  <a:lnTo>
                    <a:pt x="5193266" y="170390"/>
                  </a:lnTo>
                  <a:lnTo>
                    <a:pt x="5153279" y="190182"/>
                  </a:lnTo>
                  <a:lnTo>
                    <a:pt x="5121703" y="220413"/>
                  </a:lnTo>
                  <a:lnTo>
                    <a:pt x="5100973" y="258827"/>
                  </a:lnTo>
                  <a:lnTo>
                    <a:pt x="5093522" y="303169"/>
                  </a:lnTo>
                  <a:lnTo>
                    <a:pt x="5086144" y="258827"/>
                  </a:lnTo>
                  <a:lnTo>
                    <a:pt x="5065587" y="220413"/>
                  </a:lnTo>
                  <a:lnTo>
                    <a:pt x="5034218" y="190182"/>
                  </a:lnTo>
                  <a:lnTo>
                    <a:pt x="4994403" y="170390"/>
                  </a:lnTo>
                  <a:lnTo>
                    <a:pt x="4948510" y="163291"/>
                  </a:lnTo>
                  <a:lnTo>
                    <a:pt x="4604413" y="163291"/>
                  </a:lnTo>
                  <a:lnTo>
                    <a:pt x="4558447" y="156103"/>
                  </a:lnTo>
                  <a:lnTo>
                    <a:pt x="4518460" y="136097"/>
                  </a:lnTo>
                  <a:lnTo>
                    <a:pt x="4486884" y="105608"/>
                  </a:lnTo>
                  <a:lnTo>
                    <a:pt x="4466154" y="66969"/>
                  </a:lnTo>
                  <a:lnTo>
                    <a:pt x="4458703" y="22517"/>
                  </a:lnTo>
                </a:path>
              </a:pathLst>
            </a:custGeom>
            <a:ln w="11052">
              <a:solidFill>
                <a:srgbClr val="0066CC"/>
              </a:solidFill>
            </a:ln>
          </p:spPr>
          <p:txBody>
            <a:bodyPr wrap="square" lIns="0" tIns="0" rIns="0" bIns="0" rtlCol="0"/>
            <a:lstStyle/>
            <a:p>
              <a:endParaRPr/>
            </a:p>
          </p:txBody>
        </p:sp>
        <p:sp>
          <p:nvSpPr>
            <p:cNvPr id="45" name="object 14">
              <a:extLst>
                <a:ext uri="{FF2B5EF4-FFF2-40B4-BE49-F238E27FC236}">
                  <a16:creationId xmlns:a16="http://schemas.microsoft.com/office/drawing/2014/main" id="{A2890200-0316-4755-A67B-4690B061AC9F}"/>
                </a:ext>
              </a:extLst>
            </p:cNvPr>
            <p:cNvSpPr/>
            <p:nvPr/>
          </p:nvSpPr>
          <p:spPr>
            <a:xfrm>
              <a:off x="5756402" y="4356418"/>
              <a:ext cx="1268730" cy="1111885"/>
            </a:xfrm>
            <a:custGeom>
              <a:avLst/>
              <a:gdLst/>
              <a:ahLst/>
              <a:cxnLst/>
              <a:rect l="l" t="t" r="r" b="b"/>
              <a:pathLst>
                <a:path w="1268729" h="1111885">
                  <a:moveTo>
                    <a:pt x="1268707" y="0"/>
                  </a:moveTo>
                  <a:lnTo>
                    <a:pt x="0" y="0"/>
                  </a:lnTo>
                  <a:lnTo>
                    <a:pt x="0" y="1111537"/>
                  </a:lnTo>
                  <a:lnTo>
                    <a:pt x="1268707" y="1111537"/>
                  </a:lnTo>
                  <a:lnTo>
                    <a:pt x="1268707" y="0"/>
                  </a:lnTo>
                  <a:close/>
                </a:path>
              </a:pathLst>
            </a:custGeom>
            <a:solidFill>
              <a:srgbClr val="6C9EEB"/>
            </a:solidFill>
          </p:spPr>
          <p:txBody>
            <a:bodyPr wrap="square" lIns="0" tIns="0" rIns="0" bIns="0" rtlCol="0"/>
            <a:lstStyle/>
            <a:p>
              <a:endParaRPr/>
            </a:p>
          </p:txBody>
        </p:sp>
      </p:grpSp>
      <p:graphicFrame>
        <p:nvGraphicFramePr>
          <p:cNvPr id="46" name="object 15">
            <a:extLst>
              <a:ext uri="{FF2B5EF4-FFF2-40B4-BE49-F238E27FC236}">
                <a16:creationId xmlns:a16="http://schemas.microsoft.com/office/drawing/2014/main" id="{14437D06-2D78-42B7-96A3-D1C82FF3CEF3}"/>
              </a:ext>
            </a:extLst>
          </p:cNvPr>
          <p:cNvGraphicFramePr>
            <a:graphicFrameLocks noGrp="1"/>
          </p:cNvGraphicFramePr>
          <p:nvPr/>
        </p:nvGraphicFramePr>
        <p:xfrm>
          <a:off x="1155327" y="3056817"/>
          <a:ext cx="5694044" cy="1414681"/>
        </p:xfrm>
        <a:graphic>
          <a:graphicData uri="http://schemas.openxmlformats.org/drawingml/2006/table">
            <a:tbl>
              <a:tblPr firstRow="1" bandRow="1">
                <a:tableStyleId>{2D5ABB26-0587-4C30-8999-92F81FD0307C}</a:tableStyleId>
              </a:tblPr>
              <a:tblGrid>
                <a:gridCol w="1280160">
                  <a:extLst>
                    <a:ext uri="{9D8B030D-6E8A-4147-A177-3AD203B41FA5}">
                      <a16:colId xmlns:a16="http://schemas.microsoft.com/office/drawing/2014/main" val="20000"/>
                    </a:ext>
                  </a:extLst>
                </a:gridCol>
                <a:gridCol w="233045">
                  <a:extLst>
                    <a:ext uri="{9D8B030D-6E8A-4147-A177-3AD203B41FA5}">
                      <a16:colId xmlns:a16="http://schemas.microsoft.com/office/drawing/2014/main" val="20001"/>
                    </a:ext>
                  </a:extLst>
                </a:gridCol>
                <a:gridCol w="1268730">
                  <a:extLst>
                    <a:ext uri="{9D8B030D-6E8A-4147-A177-3AD203B41FA5}">
                      <a16:colId xmlns:a16="http://schemas.microsoft.com/office/drawing/2014/main" val="20002"/>
                    </a:ext>
                  </a:extLst>
                </a:gridCol>
                <a:gridCol w="198119">
                  <a:extLst>
                    <a:ext uri="{9D8B030D-6E8A-4147-A177-3AD203B41FA5}">
                      <a16:colId xmlns:a16="http://schemas.microsoft.com/office/drawing/2014/main" val="20003"/>
                    </a:ext>
                  </a:extLst>
                </a:gridCol>
                <a:gridCol w="1269365">
                  <a:extLst>
                    <a:ext uri="{9D8B030D-6E8A-4147-A177-3AD203B41FA5}">
                      <a16:colId xmlns:a16="http://schemas.microsoft.com/office/drawing/2014/main" val="20004"/>
                    </a:ext>
                  </a:extLst>
                </a:gridCol>
                <a:gridCol w="1444625">
                  <a:extLst>
                    <a:ext uri="{9D8B030D-6E8A-4147-A177-3AD203B41FA5}">
                      <a16:colId xmlns:a16="http://schemas.microsoft.com/office/drawing/2014/main" val="20005"/>
                    </a:ext>
                  </a:extLst>
                </a:gridCol>
              </a:tblGrid>
              <a:tr h="302978">
                <a:tc gridSpan="6">
                  <a:txBody>
                    <a:bodyPr/>
                    <a:lstStyle/>
                    <a:p>
                      <a:pPr algn="ctr">
                        <a:lnSpc>
                          <a:spcPct val="100000"/>
                        </a:lnSpc>
                        <a:spcBef>
                          <a:spcPts val="470"/>
                        </a:spcBef>
                      </a:pPr>
                      <a:r>
                        <a:rPr sz="950" b="1" spc="20" dirty="0">
                          <a:latin typeface="Carlito"/>
                          <a:cs typeface="Carlito"/>
                        </a:rPr>
                        <a:t>Soluzioni </a:t>
                      </a:r>
                      <a:r>
                        <a:rPr sz="950" b="1" spc="15" dirty="0">
                          <a:latin typeface="Carlito"/>
                          <a:cs typeface="Carlito"/>
                        </a:rPr>
                        <a:t>di </a:t>
                      </a:r>
                      <a:r>
                        <a:rPr sz="950" b="1" spc="20" dirty="0">
                          <a:latin typeface="Carlito"/>
                          <a:cs typeface="Carlito"/>
                        </a:rPr>
                        <a:t>telemedicina</a:t>
                      </a:r>
                      <a:endParaRPr sz="950">
                        <a:latin typeface="Carlito"/>
                        <a:cs typeface="Carlito"/>
                      </a:endParaRPr>
                    </a:p>
                  </a:txBody>
                  <a:tcPr marL="0" marR="0" marT="59690" marB="0">
                    <a:lnB w="53975">
                      <a:solidFill>
                        <a:srgbClr val="FFFFFF"/>
                      </a:solidFill>
                      <a:prstDash val="solid"/>
                    </a:lnB>
                    <a:solidFill>
                      <a:srgbClr val="D9D9D9"/>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83956">
                <a:tc>
                  <a:txBody>
                    <a:bodyPr/>
                    <a:lstStyle/>
                    <a:p>
                      <a:pPr>
                        <a:lnSpc>
                          <a:spcPct val="100000"/>
                        </a:lnSpc>
                        <a:spcBef>
                          <a:spcPts val="45"/>
                        </a:spcBef>
                      </a:pPr>
                      <a:endParaRPr sz="750" dirty="0">
                        <a:latin typeface="Times New Roman"/>
                        <a:cs typeface="Times New Roman"/>
                      </a:endParaRPr>
                    </a:p>
                    <a:p>
                      <a:pPr algn="ctr">
                        <a:lnSpc>
                          <a:spcPct val="100000"/>
                        </a:lnSpc>
                      </a:pPr>
                      <a:r>
                        <a:rPr sz="950" spc="20" dirty="0">
                          <a:solidFill>
                            <a:srgbClr val="FFFFFF"/>
                          </a:solidFill>
                          <a:latin typeface="Carlito"/>
                          <a:cs typeface="Carlito"/>
                        </a:rPr>
                        <a:t>Telemonitoraggio/</a:t>
                      </a:r>
                      <a:endParaRPr sz="950" dirty="0">
                        <a:latin typeface="Carlito"/>
                        <a:cs typeface="Carlito"/>
                      </a:endParaRPr>
                    </a:p>
                  </a:txBody>
                  <a:tcPr marL="0" marR="0" marT="5715" marB="0">
                    <a:lnT w="53975">
                      <a:solidFill>
                        <a:srgbClr val="FFFFFF"/>
                      </a:solidFill>
                      <a:prstDash val="solid"/>
                    </a:lnT>
                    <a:solidFill>
                      <a:srgbClr val="3B78D7"/>
                    </a:solidFill>
                  </a:tcPr>
                </a:tc>
                <a:tc rowSpan="6">
                  <a:txBody>
                    <a:bodyPr/>
                    <a:lstStyle/>
                    <a:p>
                      <a:pPr>
                        <a:lnSpc>
                          <a:spcPct val="100000"/>
                        </a:lnSpc>
                      </a:pPr>
                      <a:endParaRPr sz="1300">
                        <a:latin typeface="Times New Roman"/>
                        <a:cs typeface="Times New Roman"/>
                      </a:endParaRPr>
                    </a:p>
                  </a:txBody>
                  <a:tcPr marL="0" marR="0" marT="0" marB="0">
                    <a:lnT w="53975">
                      <a:solidFill>
                        <a:srgbClr val="FFFFFF"/>
                      </a:solidFill>
                      <a:prstDash val="solid"/>
                    </a:lnT>
                  </a:tcPr>
                </a:tc>
                <a:tc rowSpan="6">
                  <a:txBody>
                    <a:bodyPr/>
                    <a:lstStyle/>
                    <a:p>
                      <a:pPr>
                        <a:lnSpc>
                          <a:spcPct val="100000"/>
                        </a:lnSpc>
                      </a:pPr>
                      <a:endParaRPr sz="900" dirty="0">
                        <a:latin typeface="Times New Roman"/>
                        <a:cs typeface="Times New Roman"/>
                      </a:endParaRPr>
                    </a:p>
                    <a:p>
                      <a:pPr>
                        <a:lnSpc>
                          <a:spcPct val="100000"/>
                        </a:lnSpc>
                      </a:pPr>
                      <a:endParaRPr sz="900" dirty="0">
                        <a:latin typeface="Times New Roman"/>
                        <a:cs typeface="Times New Roman"/>
                      </a:endParaRPr>
                    </a:p>
                    <a:p>
                      <a:pPr marL="92075" marR="78105" indent="-1270" algn="ctr">
                        <a:lnSpc>
                          <a:spcPct val="104700"/>
                        </a:lnSpc>
                        <a:spcBef>
                          <a:spcPts val="555"/>
                        </a:spcBef>
                      </a:pPr>
                      <a:r>
                        <a:rPr sz="950" spc="20" dirty="0">
                          <a:solidFill>
                            <a:srgbClr val="FFFFFF"/>
                          </a:solidFill>
                          <a:latin typeface="Carlito"/>
                          <a:cs typeface="Carlito"/>
                        </a:rPr>
                        <a:t>Telemonitoraggio/  </a:t>
                      </a:r>
                      <a:r>
                        <a:rPr sz="950" spc="15" dirty="0">
                          <a:solidFill>
                            <a:srgbClr val="FFFFFF"/>
                          </a:solidFill>
                          <a:latin typeface="Carlito"/>
                          <a:cs typeface="Carlito"/>
                        </a:rPr>
                        <a:t>telecontrollo </a:t>
                      </a:r>
                      <a:r>
                        <a:rPr sz="950" spc="20" dirty="0">
                          <a:solidFill>
                            <a:srgbClr val="FFFFFF"/>
                          </a:solidFill>
                          <a:latin typeface="Carlito"/>
                          <a:cs typeface="Carlito"/>
                        </a:rPr>
                        <a:t>nel  paziente</a:t>
                      </a:r>
                      <a:r>
                        <a:rPr sz="950" spc="-40" dirty="0">
                          <a:solidFill>
                            <a:srgbClr val="FFFFFF"/>
                          </a:solidFill>
                          <a:latin typeface="Carlito"/>
                          <a:cs typeface="Carlito"/>
                        </a:rPr>
                        <a:t> </a:t>
                      </a:r>
                      <a:r>
                        <a:rPr sz="950" spc="20" dirty="0">
                          <a:solidFill>
                            <a:srgbClr val="FFFFFF"/>
                          </a:solidFill>
                          <a:latin typeface="Carlito"/>
                          <a:cs typeface="Carlito"/>
                        </a:rPr>
                        <a:t>neurologico</a:t>
                      </a:r>
                      <a:endParaRPr sz="950" dirty="0">
                        <a:latin typeface="Carlito"/>
                        <a:cs typeface="Carlito"/>
                      </a:endParaRPr>
                    </a:p>
                  </a:txBody>
                  <a:tcPr marL="0" marR="0" marT="0" marB="0">
                    <a:lnT w="53975">
                      <a:solidFill>
                        <a:srgbClr val="FFFFFF"/>
                      </a:solidFill>
                      <a:prstDash val="solid"/>
                    </a:lnT>
                    <a:solidFill>
                      <a:srgbClr val="3B78D7"/>
                    </a:solidFill>
                  </a:tcPr>
                </a:tc>
                <a:tc rowSpan="6">
                  <a:txBody>
                    <a:bodyPr/>
                    <a:lstStyle/>
                    <a:p>
                      <a:pPr>
                        <a:lnSpc>
                          <a:spcPct val="100000"/>
                        </a:lnSpc>
                      </a:pPr>
                      <a:endParaRPr sz="1300">
                        <a:latin typeface="Times New Roman"/>
                        <a:cs typeface="Times New Roman"/>
                      </a:endParaRPr>
                    </a:p>
                  </a:txBody>
                  <a:tcPr marL="0" marR="0" marT="0" marB="0">
                    <a:lnT w="53975">
                      <a:solidFill>
                        <a:srgbClr val="FFFFFF"/>
                      </a:solidFill>
                      <a:prstDash val="solid"/>
                    </a:lnT>
                  </a:tcPr>
                </a:tc>
                <a:tc rowSpan="6">
                  <a:txBody>
                    <a:bodyPr/>
                    <a:lstStyle/>
                    <a:p>
                      <a:pPr>
                        <a:lnSpc>
                          <a:spcPct val="100000"/>
                        </a:lnSpc>
                      </a:pPr>
                      <a:endParaRPr sz="900" dirty="0">
                        <a:latin typeface="Times New Roman"/>
                        <a:cs typeface="Times New Roman"/>
                      </a:endParaRPr>
                    </a:p>
                    <a:p>
                      <a:pPr>
                        <a:lnSpc>
                          <a:spcPct val="100000"/>
                        </a:lnSpc>
                      </a:pPr>
                      <a:endParaRPr sz="900" dirty="0">
                        <a:latin typeface="Times New Roman"/>
                        <a:cs typeface="Times New Roman"/>
                      </a:endParaRPr>
                    </a:p>
                    <a:p>
                      <a:pPr marL="121920" marR="104139" indent="-635" algn="ctr">
                        <a:lnSpc>
                          <a:spcPct val="104700"/>
                        </a:lnSpc>
                        <a:spcBef>
                          <a:spcPts val="555"/>
                        </a:spcBef>
                      </a:pPr>
                      <a:r>
                        <a:rPr sz="950" spc="20" dirty="0">
                          <a:solidFill>
                            <a:srgbClr val="FFFFFF"/>
                          </a:solidFill>
                          <a:latin typeface="Carlito"/>
                          <a:cs typeface="Carlito"/>
                        </a:rPr>
                        <a:t>Telemonitoraggio/  </a:t>
                      </a:r>
                      <a:r>
                        <a:rPr sz="950" spc="15" dirty="0">
                          <a:solidFill>
                            <a:srgbClr val="FFFFFF"/>
                          </a:solidFill>
                          <a:latin typeface="Carlito"/>
                          <a:cs typeface="Carlito"/>
                        </a:rPr>
                        <a:t>telecontrollo </a:t>
                      </a:r>
                      <a:r>
                        <a:rPr sz="950" spc="20" dirty="0">
                          <a:solidFill>
                            <a:srgbClr val="FFFFFF"/>
                          </a:solidFill>
                          <a:latin typeface="Carlito"/>
                          <a:cs typeface="Carlito"/>
                        </a:rPr>
                        <a:t>nel  paziente</a:t>
                      </a:r>
                      <a:r>
                        <a:rPr sz="950" spc="-60" dirty="0">
                          <a:solidFill>
                            <a:srgbClr val="FFFFFF"/>
                          </a:solidFill>
                          <a:latin typeface="Carlito"/>
                          <a:cs typeface="Carlito"/>
                        </a:rPr>
                        <a:t> </a:t>
                      </a:r>
                      <a:r>
                        <a:rPr sz="950" spc="20" dirty="0">
                          <a:solidFill>
                            <a:srgbClr val="FFFFFF"/>
                          </a:solidFill>
                          <a:latin typeface="Carlito"/>
                          <a:cs typeface="Carlito"/>
                        </a:rPr>
                        <a:t>oncologico</a:t>
                      </a:r>
                      <a:endParaRPr sz="950" dirty="0">
                        <a:latin typeface="Carlito"/>
                        <a:cs typeface="Carlito"/>
                      </a:endParaRPr>
                    </a:p>
                  </a:txBody>
                  <a:tcPr marL="0" marR="0" marT="0" marB="0">
                    <a:lnT w="53975">
                      <a:solidFill>
                        <a:srgbClr val="FFFFFF"/>
                      </a:solidFill>
                      <a:prstDash val="solid"/>
                    </a:lnT>
                    <a:solidFill>
                      <a:srgbClr val="3B78D7"/>
                    </a:solidFill>
                  </a:tcPr>
                </a:tc>
                <a:tc rowSpan="6">
                  <a:txBody>
                    <a:bodyPr/>
                    <a:lstStyle/>
                    <a:p>
                      <a:pPr>
                        <a:lnSpc>
                          <a:spcPct val="100000"/>
                        </a:lnSpc>
                      </a:pPr>
                      <a:endParaRPr sz="1300" dirty="0">
                        <a:latin typeface="Times New Roman"/>
                        <a:cs typeface="Times New Roman"/>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1"/>
                  </a:ext>
                </a:extLst>
              </a:tr>
              <a:tr h="151573">
                <a:tc>
                  <a:txBody>
                    <a:bodyPr/>
                    <a:lstStyle/>
                    <a:p>
                      <a:pPr algn="ctr">
                        <a:lnSpc>
                          <a:spcPts val="1050"/>
                        </a:lnSpc>
                      </a:pPr>
                      <a:r>
                        <a:rPr sz="950" spc="15" dirty="0">
                          <a:solidFill>
                            <a:srgbClr val="FFFFFF"/>
                          </a:solidFill>
                          <a:latin typeface="Carlito"/>
                          <a:cs typeface="Carlito"/>
                        </a:rPr>
                        <a:t>telecontrollo</a:t>
                      </a:r>
                      <a:r>
                        <a:rPr sz="950" spc="5" dirty="0">
                          <a:solidFill>
                            <a:srgbClr val="FFFFFF"/>
                          </a:solidFill>
                          <a:latin typeface="Carlito"/>
                          <a:cs typeface="Carlito"/>
                        </a:rPr>
                        <a:t> </a:t>
                      </a:r>
                      <a:r>
                        <a:rPr sz="950" spc="20" dirty="0">
                          <a:solidFill>
                            <a:srgbClr val="FFFFFF"/>
                          </a:solidFill>
                          <a:latin typeface="Carlito"/>
                          <a:cs typeface="Carlito"/>
                        </a:rPr>
                        <a:t>nel</a:t>
                      </a:r>
                      <a:endParaRPr sz="950">
                        <a:latin typeface="Carlito"/>
                        <a:cs typeface="Carlito"/>
                      </a:endParaRPr>
                    </a:p>
                  </a:txBody>
                  <a:tcPr marL="0" marR="0" marT="0" marB="0">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2"/>
                  </a:ext>
                </a:extLst>
              </a:tr>
              <a:tr h="146140">
                <a:tc>
                  <a:txBody>
                    <a:bodyPr/>
                    <a:lstStyle/>
                    <a:p>
                      <a:pPr algn="ctr">
                        <a:lnSpc>
                          <a:spcPts val="1005"/>
                        </a:lnSpc>
                      </a:pPr>
                      <a:r>
                        <a:rPr sz="950" spc="20" dirty="0">
                          <a:solidFill>
                            <a:srgbClr val="FFFFFF"/>
                          </a:solidFill>
                          <a:latin typeface="Carlito"/>
                          <a:cs typeface="Carlito"/>
                        </a:rPr>
                        <a:t>paziente</a:t>
                      </a:r>
                      <a:r>
                        <a:rPr sz="950" spc="10" dirty="0">
                          <a:solidFill>
                            <a:srgbClr val="FFFFFF"/>
                          </a:solidFill>
                          <a:latin typeface="Carlito"/>
                          <a:cs typeface="Carlito"/>
                        </a:rPr>
                        <a:t> </a:t>
                      </a:r>
                      <a:r>
                        <a:rPr sz="950" spc="25" dirty="0">
                          <a:solidFill>
                            <a:srgbClr val="FFFFFF"/>
                          </a:solidFill>
                          <a:latin typeface="Carlito"/>
                          <a:cs typeface="Carlito"/>
                        </a:rPr>
                        <a:t>con</a:t>
                      </a:r>
                      <a:endParaRPr sz="950">
                        <a:latin typeface="Carlito"/>
                        <a:cs typeface="Carlito"/>
                      </a:endParaRPr>
                    </a:p>
                  </a:txBody>
                  <a:tcPr marL="0" marR="0" marT="0" marB="0">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3"/>
                  </a:ext>
                </a:extLst>
              </a:tr>
              <a:tr h="145971">
                <a:tc>
                  <a:txBody>
                    <a:bodyPr/>
                    <a:lstStyle/>
                    <a:p>
                      <a:pPr algn="ctr">
                        <a:lnSpc>
                          <a:spcPts val="1010"/>
                        </a:lnSpc>
                      </a:pPr>
                      <a:r>
                        <a:rPr sz="950" spc="15" dirty="0">
                          <a:solidFill>
                            <a:srgbClr val="FFFFFF"/>
                          </a:solidFill>
                          <a:latin typeface="Carlito"/>
                          <a:cs typeface="Carlito"/>
                        </a:rPr>
                        <a:t>patologie</a:t>
                      </a:r>
                      <a:endParaRPr sz="950">
                        <a:latin typeface="Carlito"/>
                        <a:cs typeface="Carlito"/>
                      </a:endParaRPr>
                    </a:p>
                  </a:txBody>
                  <a:tcPr marL="0" marR="0" marT="0" marB="0">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4"/>
                  </a:ext>
                </a:extLst>
              </a:tr>
              <a:tr h="145579">
                <a:tc>
                  <a:txBody>
                    <a:bodyPr/>
                    <a:lstStyle/>
                    <a:p>
                      <a:pPr algn="ctr">
                        <a:lnSpc>
                          <a:spcPts val="1005"/>
                        </a:lnSpc>
                      </a:pPr>
                      <a:r>
                        <a:rPr sz="950" spc="15" dirty="0">
                          <a:solidFill>
                            <a:srgbClr val="FFFFFF"/>
                          </a:solidFill>
                          <a:latin typeface="Carlito"/>
                          <a:cs typeface="Carlito"/>
                        </a:rPr>
                        <a:t>cardiologiche,</a:t>
                      </a:r>
                      <a:endParaRPr sz="950">
                        <a:latin typeface="Carlito"/>
                        <a:cs typeface="Carlito"/>
                      </a:endParaRPr>
                    </a:p>
                  </a:txBody>
                  <a:tcPr marL="0" marR="0" marT="0" marB="0">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5"/>
                  </a:ext>
                </a:extLst>
              </a:tr>
              <a:tr h="238484">
                <a:tc>
                  <a:txBody>
                    <a:bodyPr/>
                    <a:lstStyle/>
                    <a:p>
                      <a:pPr algn="ctr">
                        <a:lnSpc>
                          <a:spcPts val="1005"/>
                        </a:lnSpc>
                      </a:pPr>
                      <a:r>
                        <a:rPr sz="950" spc="20" dirty="0">
                          <a:solidFill>
                            <a:srgbClr val="FFFFFF"/>
                          </a:solidFill>
                          <a:latin typeface="Carlito"/>
                          <a:cs typeface="Carlito"/>
                        </a:rPr>
                        <a:t>respiratorie </a:t>
                      </a:r>
                      <a:r>
                        <a:rPr sz="950" spc="25" dirty="0">
                          <a:solidFill>
                            <a:srgbClr val="FFFFFF"/>
                          </a:solidFill>
                          <a:latin typeface="Carlito"/>
                          <a:cs typeface="Carlito"/>
                        </a:rPr>
                        <a:t>e</a:t>
                      </a:r>
                      <a:r>
                        <a:rPr sz="950" spc="-25" dirty="0">
                          <a:solidFill>
                            <a:srgbClr val="FFFFFF"/>
                          </a:solidFill>
                          <a:latin typeface="Carlito"/>
                          <a:cs typeface="Carlito"/>
                        </a:rPr>
                        <a:t> </a:t>
                      </a:r>
                      <a:r>
                        <a:rPr sz="950" spc="20" dirty="0">
                          <a:solidFill>
                            <a:srgbClr val="FFFFFF"/>
                          </a:solidFill>
                          <a:latin typeface="Carlito"/>
                          <a:cs typeface="Carlito"/>
                        </a:rPr>
                        <a:t>diabete</a:t>
                      </a:r>
                      <a:endParaRPr sz="950" dirty="0">
                        <a:latin typeface="Carlito"/>
                        <a:cs typeface="Carlito"/>
                      </a:endParaRPr>
                    </a:p>
                  </a:txBody>
                  <a:tcPr marL="0" marR="0" marT="0" marB="0">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tcPr>
                </a:tc>
                <a:tc vMerge="1">
                  <a:txBody>
                    <a:bodyPr/>
                    <a:lstStyle/>
                    <a:p>
                      <a:endParaRPr/>
                    </a:p>
                  </a:txBody>
                  <a:tcPr marL="0" marR="0" marT="0" marB="0">
                    <a:lnT w="53975">
                      <a:solidFill>
                        <a:srgbClr val="FFFFFF"/>
                      </a:solidFill>
                      <a:prstDash val="solid"/>
                    </a:lnT>
                    <a:solidFill>
                      <a:srgbClr val="3B78D7"/>
                    </a:solidFill>
                  </a:tcPr>
                </a:tc>
                <a:tc vMerge="1">
                  <a:txBody>
                    <a:bodyPr/>
                    <a:lstStyle/>
                    <a:p>
                      <a:endParaRPr/>
                    </a:p>
                  </a:txBody>
                  <a:tcPr marL="0" marR="0" marT="0" marB="0">
                    <a:lnT w="53975">
                      <a:solidFill>
                        <a:srgbClr val="FFFFFF"/>
                      </a:solidFill>
                      <a:prstDash val="solid"/>
                    </a:lnT>
                    <a:solidFill>
                      <a:srgbClr val="6C9EEB"/>
                    </a:solidFill>
                  </a:tcPr>
                </a:tc>
                <a:extLst>
                  <a:ext uri="{0D108BD9-81ED-4DB2-BD59-A6C34878D82A}">
                    <a16:rowId xmlns:a16="http://schemas.microsoft.com/office/drawing/2014/main" val="10006"/>
                  </a:ext>
                </a:extLst>
              </a:tr>
            </a:tbl>
          </a:graphicData>
        </a:graphic>
      </p:graphicFrame>
      <p:sp>
        <p:nvSpPr>
          <p:cNvPr id="47" name="object 16">
            <a:extLst>
              <a:ext uri="{FF2B5EF4-FFF2-40B4-BE49-F238E27FC236}">
                <a16:creationId xmlns:a16="http://schemas.microsoft.com/office/drawing/2014/main" id="{03858077-AC30-4637-9A40-1E5021F80AD1}"/>
              </a:ext>
            </a:extLst>
          </p:cNvPr>
          <p:cNvSpPr/>
          <p:nvPr/>
        </p:nvSpPr>
        <p:spPr>
          <a:xfrm>
            <a:off x="6866231" y="2141327"/>
            <a:ext cx="233045" cy="786765"/>
          </a:xfrm>
          <a:custGeom>
            <a:avLst/>
            <a:gdLst/>
            <a:ahLst/>
            <a:cxnLst/>
            <a:rect l="l" t="t" r="r" b="b"/>
            <a:pathLst>
              <a:path w="233045" h="786764">
                <a:moveTo>
                  <a:pt x="0" y="786433"/>
                </a:moveTo>
                <a:lnTo>
                  <a:pt x="45121" y="780249"/>
                </a:lnTo>
                <a:lnTo>
                  <a:pt x="82143" y="763426"/>
                </a:lnTo>
                <a:lnTo>
                  <a:pt x="107194" y="738557"/>
                </a:lnTo>
                <a:lnTo>
                  <a:pt x="116404" y="708238"/>
                </a:lnTo>
                <a:lnTo>
                  <a:pt x="116404" y="471636"/>
                </a:lnTo>
                <a:lnTo>
                  <a:pt x="125560" y="440856"/>
                </a:lnTo>
                <a:lnTo>
                  <a:pt x="150491" y="415958"/>
                </a:lnTo>
                <a:lnTo>
                  <a:pt x="187393" y="399294"/>
                </a:lnTo>
                <a:lnTo>
                  <a:pt x="232460" y="393216"/>
                </a:lnTo>
                <a:lnTo>
                  <a:pt x="187393" y="387032"/>
                </a:lnTo>
                <a:lnTo>
                  <a:pt x="150491" y="370209"/>
                </a:lnTo>
                <a:lnTo>
                  <a:pt x="125560" y="345340"/>
                </a:lnTo>
                <a:lnTo>
                  <a:pt x="116404" y="315021"/>
                </a:lnTo>
                <a:lnTo>
                  <a:pt x="116404" y="78419"/>
                </a:lnTo>
                <a:lnTo>
                  <a:pt x="107194" y="47970"/>
                </a:lnTo>
                <a:lnTo>
                  <a:pt x="82143" y="23035"/>
                </a:lnTo>
                <a:lnTo>
                  <a:pt x="45121" y="6187"/>
                </a:lnTo>
                <a:lnTo>
                  <a:pt x="0" y="0"/>
                </a:lnTo>
              </a:path>
            </a:pathLst>
          </a:custGeom>
          <a:ln w="11225">
            <a:solidFill>
              <a:srgbClr val="0D5DDF"/>
            </a:solidFill>
          </a:ln>
        </p:spPr>
        <p:txBody>
          <a:bodyPr wrap="square" lIns="0" tIns="0" rIns="0" bIns="0" rtlCol="0"/>
          <a:lstStyle/>
          <a:p>
            <a:endParaRPr/>
          </a:p>
        </p:txBody>
      </p:sp>
      <p:sp>
        <p:nvSpPr>
          <p:cNvPr id="48" name="object 17">
            <a:extLst>
              <a:ext uri="{FF2B5EF4-FFF2-40B4-BE49-F238E27FC236}">
                <a16:creationId xmlns:a16="http://schemas.microsoft.com/office/drawing/2014/main" id="{6CA0A567-32A0-43C1-B316-1F10EB2B5FF5}"/>
              </a:ext>
            </a:extLst>
          </p:cNvPr>
          <p:cNvSpPr txBox="1"/>
          <p:nvPr/>
        </p:nvSpPr>
        <p:spPr>
          <a:xfrm>
            <a:off x="1131944" y="1838183"/>
            <a:ext cx="5682615" cy="200055"/>
          </a:xfrm>
          <a:prstGeom prst="rect">
            <a:avLst/>
          </a:prstGeom>
          <a:solidFill>
            <a:srgbClr val="D9D9D9"/>
          </a:solidFill>
        </p:spPr>
        <p:txBody>
          <a:bodyPr vert="horz" wrap="square" lIns="0" tIns="53340" rIns="0" bIns="0" rtlCol="0">
            <a:spAutoFit/>
          </a:bodyPr>
          <a:lstStyle/>
          <a:p>
            <a:pPr algn="ctr">
              <a:lnSpc>
                <a:spcPct val="100000"/>
              </a:lnSpc>
              <a:spcBef>
                <a:spcPts val="420"/>
              </a:spcBef>
            </a:pPr>
            <a:r>
              <a:rPr sz="950" b="1" spc="20" dirty="0">
                <a:latin typeface="Carlito"/>
                <a:cs typeface="Carlito"/>
              </a:rPr>
              <a:t>Aspetti informatici </a:t>
            </a:r>
            <a:r>
              <a:rPr sz="950" b="1" spc="25" dirty="0">
                <a:latin typeface="Carlito"/>
                <a:cs typeface="Carlito"/>
              </a:rPr>
              <a:t>e</a:t>
            </a:r>
            <a:r>
              <a:rPr sz="950" b="1" dirty="0">
                <a:latin typeface="Carlito"/>
                <a:cs typeface="Carlito"/>
              </a:rPr>
              <a:t> </a:t>
            </a:r>
            <a:r>
              <a:rPr sz="950" b="1" spc="20" dirty="0">
                <a:latin typeface="Carlito"/>
                <a:cs typeface="Carlito"/>
              </a:rPr>
              <a:t>tecnologici</a:t>
            </a:r>
            <a:endParaRPr sz="950" dirty="0">
              <a:latin typeface="Carlito"/>
              <a:cs typeface="Carlito"/>
            </a:endParaRPr>
          </a:p>
        </p:txBody>
      </p:sp>
      <p:sp>
        <p:nvSpPr>
          <p:cNvPr id="49" name="object 18">
            <a:extLst>
              <a:ext uri="{FF2B5EF4-FFF2-40B4-BE49-F238E27FC236}">
                <a16:creationId xmlns:a16="http://schemas.microsoft.com/office/drawing/2014/main" id="{5A186C08-0539-4A48-BA71-C672019EFADE}"/>
              </a:ext>
            </a:extLst>
          </p:cNvPr>
          <p:cNvSpPr txBox="1"/>
          <p:nvPr/>
        </p:nvSpPr>
        <p:spPr>
          <a:xfrm>
            <a:off x="7128461" y="2046216"/>
            <a:ext cx="1640839" cy="1060803"/>
          </a:xfrm>
          <a:prstGeom prst="rect">
            <a:avLst/>
          </a:prstGeom>
          <a:solidFill>
            <a:srgbClr val="F3F3F3"/>
          </a:solidFill>
        </p:spPr>
        <p:txBody>
          <a:bodyPr vert="horz" wrap="square" lIns="0" tIns="13970" rIns="0" bIns="0" rtlCol="0">
            <a:spAutoFit/>
          </a:bodyPr>
          <a:lstStyle/>
          <a:p>
            <a:pPr marL="66675" marR="213995">
              <a:lnSpc>
                <a:spcPct val="108200"/>
              </a:lnSpc>
              <a:spcBef>
                <a:spcPts val="110"/>
              </a:spcBef>
              <a:buAutoNum type="arabicPeriod"/>
              <a:tabLst>
                <a:tab pos="193675" algn="l"/>
              </a:tabLst>
            </a:pPr>
            <a:r>
              <a:rPr sz="950" spc="15" dirty="0">
                <a:latin typeface="Carlito"/>
                <a:cs typeface="Carlito"/>
              </a:rPr>
              <a:t>Flessibilità </a:t>
            </a:r>
            <a:r>
              <a:rPr sz="950" spc="25" dirty="0">
                <a:latin typeface="Carlito"/>
                <a:cs typeface="Carlito"/>
              </a:rPr>
              <a:t>e</a:t>
            </a:r>
            <a:r>
              <a:rPr sz="950" spc="-40" dirty="0">
                <a:latin typeface="Carlito"/>
                <a:cs typeface="Carlito"/>
              </a:rPr>
              <a:t> </a:t>
            </a:r>
            <a:r>
              <a:rPr sz="950" spc="20" dirty="0">
                <a:latin typeface="Carlito"/>
                <a:cs typeface="Carlito"/>
              </a:rPr>
              <a:t>robustezza  della</a:t>
            </a:r>
            <a:r>
              <a:rPr sz="950" spc="5" dirty="0">
                <a:latin typeface="Carlito"/>
                <a:cs typeface="Carlito"/>
              </a:rPr>
              <a:t> </a:t>
            </a:r>
            <a:r>
              <a:rPr sz="950" spc="20" dirty="0">
                <a:latin typeface="Carlito"/>
                <a:cs typeface="Carlito"/>
              </a:rPr>
              <a:t>piattaforma</a:t>
            </a:r>
            <a:endParaRPr sz="950" dirty="0">
              <a:latin typeface="Carlito"/>
              <a:cs typeface="Carlito"/>
            </a:endParaRPr>
          </a:p>
          <a:p>
            <a:pPr marL="66675" marR="243840">
              <a:lnSpc>
                <a:spcPct val="100000"/>
              </a:lnSpc>
              <a:spcBef>
                <a:spcPts val="15"/>
              </a:spcBef>
              <a:buAutoNum type="arabicPeriod"/>
              <a:tabLst>
                <a:tab pos="193675" algn="l"/>
              </a:tabLst>
            </a:pPr>
            <a:r>
              <a:rPr sz="950" spc="25" dirty="0">
                <a:latin typeface="Carlito"/>
                <a:cs typeface="Carlito"/>
              </a:rPr>
              <a:t>Coerenza </a:t>
            </a:r>
            <a:r>
              <a:rPr sz="950" spc="20" dirty="0">
                <a:latin typeface="Carlito"/>
                <a:cs typeface="Carlito"/>
              </a:rPr>
              <a:t>con</a:t>
            </a:r>
            <a:r>
              <a:rPr sz="950" spc="-40" dirty="0">
                <a:latin typeface="Carlito"/>
                <a:cs typeface="Carlito"/>
              </a:rPr>
              <a:t> </a:t>
            </a:r>
            <a:r>
              <a:rPr sz="950" spc="15" dirty="0">
                <a:latin typeface="Carlito"/>
                <a:cs typeface="Carlito"/>
              </a:rPr>
              <a:t>struttura  </a:t>
            </a:r>
            <a:r>
              <a:rPr sz="950" spc="20" dirty="0">
                <a:latin typeface="Carlito"/>
                <a:cs typeface="Carlito"/>
              </a:rPr>
              <a:t>regionale </a:t>
            </a:r>
            <a:r>
              <a:rPr sz="950" spc="25" dirty="0">
                <a:latin typeface="Carlito"/>
                <a:cs typeface="Carlito"/>
              </a:rPr>
              <a:t>e</a:t>
            </a:r>
            <a:r>
              <a:rPr sz="950" dirty="0">
                <a:latin typeface="Carlito"/>
                <a:cs typeface="Carlito"/>
              </a:rPr>
              <a:t> </a:t>
            </a:r>
            <a:r>
              <a:rPr sz="950" spc="20" dirty="0">
                <a:latin typeface="Carlito"/>
                <a:cs typeface="Carlito"/>
              </a:rPr>
              <a:t>nazionale</a:t>
            </a:r>
            <a:endParaRPr sz="950" dirty="0">
              <a:latin typeface="Carlito"/>
              <a:cs typeface="Carlito"/>
            </a:endParaRPr>
          </a:p>
          <a:p>
            <a:pPr>
              <a:lnSpc>
                <a:spcPct val="100000"/>
              </a:lnSpc>
              <a:spcBef>
                <a:spcPts val="5"/>
              </a:spcBef>
            </a:pPr>
            <a:endParaRPr sz="950" dirty="0">
              <a:latin typeface="Carlito"/>
              <a:cs typeface="Carlito"/>
            </a:endParaRPr>
          </a:p>
          <a:p>
            <a:pPr marL="66675">
              <a:lnSpc>
                <a:spcPct val="100000"/>
              </a:lnSpc>
            </a:pPr>
            <a:r>
              <a:rPr sz="950" i="1" spc="15" dirty="0">
                <a:latin typeface="Carlito"/>
                <a:cs typeface="Carlito"/>
              </a:rPr>
              <a:t>Contenuti:</a:t>
            </a:r>
            <a:endParaRPr sz="950" dirty="0">
              <a:latin typeface="Carlito"/>
              <a:cs typeface="Carlito"/>
            </a:endParaRPr>
          </a:p>
          <a:p>
            <a:pPr marL="66675">
              <a:lnSpc>
                <a:spcPct val="100000"/>
              </a:lnSpc>
              <a:spcBef>
                <a:spcPts val="5"/>
              </a:spcBef>
            </a:pPr>
            <a:r>
              <a:rPr sz="950" i="1" spc="15" dirty="0">
                <a:latin typeface="Carlito"/>
                <a:cs typeface="Carlito"/>
              </a:rPr>
              <a:t>informatici </a:t>
            </a:r>
            <a:r>
              <a:rPr sz="950" i="1" spc="10" dirty="0">
                <a:latin typeface="Carlito"/>
                <a:cs typeface="Carlito"/>
              </a:rPr>
              <a:t>alti, </a:t>
            </a:r>
            <a:r>
              <a:rPr sz="950" i="1" spc="15" dirty="0">
                <a:latin typeface="Carlito"/>
                <a:cs typeface="Carlito"/>
              </a:rPr>
              <a:t>clinici</a:t>
            </a:r>
            <a:r>
              <a:rPr sz="950" i="1" dirty="0">
                <a:latin typeface="Carlito"/>
                <a:cs typeface="Carlito"/>
              </a:rPr>
              <a:t> </a:t>
            </a:r>
            <a:r>
              <a:rPr sz="950" i="1" spc="20" dirty="0">
                <a:latin typeface="Carlito"/>
                <a:cs typeface="Carlito"/>
              </a:rPr>
              <a:t>bassi</a:t>
            </a:r>
            <a:endParaRPr sz="950" dirty="0">
              <a:latin typeface="Carlito"/>
              <a:cs typeface="Carlito"/>
            </a:endParaRPr>
          </a:p>
        </p:txBody>
      </p:sp>
      <p:sp>
        <p:nvSpPr>
          <p:cNvPr id="50" name="object 22">
            <a:extLst>
              <a:ext uri="{FF2B5EF4-FFF2-40B4-BE49-F238E27FC236}">
                <a16:creationId xmlns:a16="http://schemas.microsoft.com/office/drawing/2014/main" id="{4EE05C8F-5A4C-4C61-9080-C3B6F0E96E9E}"/>
              </a:ext>
            </a:extLst>
          </p:cNvPr>
          <p:cNvSpPr txBox="1"/>
          <p:nvPr/>
        </p:nvSpPr>
        <p:spPr>
          <a:xfrm>
            <a:off x="5516365" y="3668963"/>
            <a:ext cx="1640839" cy="636328"/>
          </a:xfrm>
          <a:prstGeom prst="rect">
            <a:avLst/>
          </a:prstGeom>
        </p:spPr>
        <p:txBody>
          <a:bodyPr vert="horz" wrap="square" lIns="0" tIns="12065" rIns="0" bIns="0" rtlCol="0">
            <a:spAutoFit/>
          </a:bodyPr>
          <a:lstStyle/>
          <a:p>
            <a:pPr marL="12700" marR="950594" indent="40005">
              <a:lnSpc>
                <a:spcPct val="108100"/>
              </a:lnSpc>
              <a:spcBef>
                <a:spcPts val="95"/>
              </a:spcBef>
            </a:pPr>
            <a:r>
              <a:rPr sz="950" spc="15" dirty="0" err="1">
                <a:solidFill>
                  <a:srgbClr val="FFFFFF"/>
                </a:solidFill>
                <a:latin typeface="Carlito"/>
                <a:cs typeface="Carlito"/>
              </a:rPr>
              <a:t>Televisita</a:t>
            </a:r>
            <a:r>
              <a:rPr lang="it-IT" sz="950" spc="15" dirty="0">
                <a:solidFill>
                  <a:srgbClr val="FFFFFF"/>
                </a:solidFill>
                <a:latin typeface="Carlito"/>
                <a:cs typeface="Carlito"/>
              </a:rPr>
              <a:t>,</a:t>
            </a:r>
            <a:r>
              <a:rPr sz="950" spc="25" dirty="0">
                <a:solidFill>
                  <a:srgbClr val="FFFFFF"/>
                </a:solidFill>
                <a:latin typeface="Carlito"/>
                <a:cs typeface="Carlito"/>
              </a:rPr>
              <a:t>  </a:t>
            </a:r>
            <a:r>
              <a:rPr sz="950" spc="25" dirty="0" err="1">
                <a:solidFill>
                  <a:srgbClr val="FFFFFF"/>
                </a:solidFill>
                <a:latin typeface="Carlito"/>
                <a:cs typeface="Carlito"/>
              </a:rPr>
              <a:t>Te</a:t>
            </a:r>
            <a:r>
              <a:rPr sz="950" spc="5" dirty="0" err="1">
                <a:solidFill>
                  <a:srgbClr val="FFFFFF"/>
                </a:solidFill>
                <a:latin typeface="Carlito"/>
                <a:cs typeface="Carlito"/>
              </a:rPr>
              <a:t>l</a:t>
            </a:r>
            <a:r>
              <a:rPr sz="950" spc="30" dirty="0" err="1">
                <a:solidFill>
                  <a:srgbClr val="FFFFFF"/>
                </a:solidFill>
                <a:latin typeface="Carlito"/>
                <a:cs typeface="Carlito"/>
              </a:rPr>
              <a:t>e</a:t>
            </a:r>
            <a:r>
              <a:rPr sz="950" spc="10" dirty="0" err="1">
                <a:solidFill>
                  <a:srgbClr val="FFFFFF"/>
                </a:solidFill>
                <a:latin typeface="Carlito"/>
                <a:cs typeface="Carlito"/>
              </a:rPr>
              <a:t>c</a:t>
            </a:r>
            <a:r>
              <a:rPr sz="950" spc="20" dirty="0" err="1">
                <a:solidFill>
                  <a:srgbClr val="FFFFFF"/>
                </a:solidFill>
                <a:latin typeface="Carlito"/>
                <a:cs typeface="Carlito"/>
              </a:rPr>
              <a:t>o</a:t>
            </a:r>
            <a:r>
              <a:rPr sz="950" spc="25" dirty="0" err="1">
                <a:solidFill>
                  <a:srgbClr val="FFFFFF"/>
                </a:solidFill>
                <a:latin typeface="Carlito"/>
                <a:cs typeface="Carlito"/>
              </a:rPr>
              <a:t>n</a:t>
            </a:r>
            <a:r>
              <a:rPr sz="950" spc="10" dirty="0" err="1">
                <a:solidFill>
                  <a:srgbClr val="FFFFFF"/>
                </a:solidFill>
                <a:latin typeface="Carlito"/>
                <a:cs typeface="Carlito"/>
              </a:rPr>
              <a:t>s</a:t>
            </a:r>
            <a:r>
              <a:rPr sz="950" spc="25" dirty="0" err="1">
                <a:solidFill>
                  <a:srgbClr val="FFFFFF"/>
                </a:solidFill>
                <a:latin typeface="Carlito"/>
                <a:cs typeface="Carlito"/>
              </a:rPr>
              <a:t>u</a:t>
            </a:r>
            <a:r>
              <a:rPr sz="950" dirty="0" err="1">
                <a:solidFill>
                  <a:srgbClr val="FFFFFF"/>
                </a:solidFill>
                <a:latin typeface="Carlito"/>
                <a:cs typeface="Carlito"/>
              </a:rPr>
              <a:t>l</a:t>
            </a:r>
            <a:r>
              <a:rPr sz="950" spc="20" dirty="0" err="1">
                <a:solidFill>
                  <a:srgbClr val="FFFFFF"/>
                </a:solidFill>
                <a:latin typeface="Carlito"/>
                <a:cs typeface="Carlito"/>
              </a:rPr>
              <a:t>t</a:t>
            </a:r>
            <a:r>
              <a:rPr lang="it-IT" sz="950" spc="20" dirty="0">
                <a:solidFill>
                  <a:srgbClr val="FFFFFF"/>
                </a:solidFill>
                <a:latin typeface="Carlito"/>
                <a:cs typeface="Carlito"/>
              </a:rPr>
              <a:t>o</a:t>
            </a:r>
            <a:r>
              <a:rPr sz="950" spc="20" dirty="0" err="1">
                <a:solidFill>
                  <a:schemeClr val="bg1"/>
                </a:solidFill>
                <a:latin typeface="Carlito"/>
                <a:cs typeface="Carlito"/>
              </a:rPr>
              <a:t>Teleassistenza</a:t>
            </a:r>
            <a:endParaRPr sz="950" dirty="0">
              <a:solidFill>
                <a:schemeClr val="bg1"/>
              </a:solidFill>
              <a:latin typeface="Carlito"/>
              <a:cs typeface="Carlito"/>
            </a:endParaRPr>
          </a:p>
        </p:txBody>
      </p:sp>
      <p:sp>
        <p:nvSpPr>
          <p:cNvPr id="51" name="object 23">
            <a:extLst>
              <a:ext uri="{FF2B5EF4-FFF2-40B4-BE49-F238E27FC236}">
                <a16:creationId xmlns:a16="http://schemas.microsoft.com/office/drawing/2014/main" id="{F218E433-9388-4BFE-B4DD-49C830E7469B}"/>
              </a:ext>
            </a:extLst>
          </p:cNvPr>
          <p:cNvSpPr txBox="1"/>
          <p:nvPr/>
        </p:nvSpPr>
        <p:spPr>
          <a:xfrm>
            <a:off x="1115616" y="1417638"/>
            <a:ext cx="5535930" cy="331470"/>
          </a:xfrm>
          <a:prstGeom prst="rect">
            <a:avLst/>
          </a:prstGeom>
        </p:spPr>
        <p:txBody>
          <a:bodyPr vert="horz" wrap="square" lIns="0" tIns="13335" rIns="0" bIns="0" rtlCol="0">
            <a:spAutoFit/>
          </a:bodyPr>
          <a:lstStyle/>
          <a:p>
            <a:pPr marL="12700">
              <a:lnSpc>
                <a:spcPct val="100000"/>
              </a:lnSpc>
              <a:spcBef>
                <a:spcPts val="105"/>
              </a:spcBef>
            </a:pPr>
            <a:r>
              <a:rPr sz="2000" b="1" spc="-110" dirty="0" err="1">
                <a:solidFill>
                  <a:srgbClr val="0C7AC0"/>
                </a:solidFill>
                <a:latin typeface="Arial"/>
                <a:cs typeface="Arial"/>
              </a:rPr>
              <a:t>Componenti</a:t>
            </a:r>
            <a:r>
              <a:rPr sz="2000" b="1" spc="-110" dirty="0">
                <a:solidFill>
                  <a:srgbClr val="0C7AC0"/>
                </a:solidFill>
                <a:latin typeface="Arial"/>
                <a:cs typeface="Arial"/>
              </a:rPr>
              <a:t> </a:t>
            </a:r>
            <a:r>
              <a:rPr sz="2000" b="1" spc="-85" dirty="0" err="1">
                <a:solidFill>
                  <a:srgbClr val="0C7AC0"/>
                </a:solidFill>
                <a:latin typeface="Arial"/>
                <a:cs typeface="Arial"/>
              </a:rPr>
              <a:t>dell’investimento</a:t>
            </a:r>
            <a:endParaRPr sz="2000" dirty="0">
              <a:latin typeface="Arial"/>
              <a:cs typeface="Arial"/>
            </a:endParaRPr>
          </a:p>
        </p:txBody>
      </p:sp>
      <p:sp>
        <p:nvSpPr>
          <p:cNvPr id="25" name="CasellaDiTesto 24">
            <a:extLst>
              <a:ext uri="{FF2B5EF4-FFF2-40B4-BE49-F238E27FC236}">
                <a16:creationId xmlns:a16="http://schemas.microsoft.com/office/drawing/2014/main" id="{FA36EC87-B200-40DF-B6CF-DF7DFC1B1E7E}"/>
              </a:ext>
            </a:extLst>
          </p:cNvPr>
          <p:cNvSpPr txBox="1"/>
          <p:nvPr/>
        </p:nvSpPr>
        <p:spPr>
          <a:xfrm>
            <a:off x="3275856" y="6138169"/>
            <a:ext cx="5195320" cy="461665"/>
          </a:xfrm>
          <a:prstGeom prst="rect">
            <a:avLst/>
          </a:prstGeom>
          <a:noFill/>
        </p:spPr>
        <p:txBody>
          <a:bodyPr wrap="square" rtlCol="0">
            <a:spAutoFit/>
          </a:bodyPr>
          <a:lstStyle/>
          <a:p>
            <a:pPr algn="r"/>
            <a:r>
              <a:rPr lang="it-IT" sz="1200" b="1" i="1" dirty="0"/>
              <a:t>Fonte: </a:t>
            </a:r>
            <a:r>
              <a:rPr lang="it-IT" sz="1200" b="1" i="1" dirty="0">
                <a:hlinkClick r:id="rId4"/>
              </a:rPr>
              <a:t>intervento</a:t>
            </a:r>
            <a:r>
              <a:rPr lang="it-IT" sz="1200" b="1" i="1" dirty="0"/>
              <a:t> del Direttore Generale </a:t>
            </a:r>
            <a:r>
              <a:rPr lang="it-IT" sz="1200" b="1" i="1" dirty="0" err="1"/>
              <a:t>Agenas</a:t>
            </a:r>
            <a:r>
              <a:rPr lang="it-IT" sz="1200" b="1" i="1" dirty="0"/>
              <a:t> al 16° Forum Risk Management in Sanità (30 novembre- 3 dicembre 2021), rielaborazione </a:t>
            </a:r>
            <a:r>
              <a:rPr lang="it-IT" sz="1200" b="1" i="1" dirty="0" err="1"/>
              <a:t>OReP</a:t>
            </a:r>
            <a:r>
              <a:rPr lang="it-IT" sz="1200" b="1" i="1" dirty="0"/>
              <a:t> </a:t>
            </a:r>
          </a:p>
        </p:txBody>
      </p:sp>
      <p:pic>
        <p:nvPicPr>
          <p:cNvPr id="27" name="Immagine 26">
            <a:extLst>
              <a:ext uri="{FF2B5EF4-FFF2-40B4-BE49-F238E27FC236}">
                <a16:creationId xmlns:a16="http://schemas.microsoft.com/office/drawing/2014/main" id="{ED28F7A5-A068-4297-B3B9-F824C4CAAEE0}"/>
              </a:ext>
            </a:extLst>
          </p:cNvPr>
          <p:cNvPicPr>
            <a:picLocks noChangeAspect="1"/>
          </p:cNvPicPr>
          <p:nvPr/>
        </p:nvPicPr>
        <p:blipFill>
          <a:blip r:embed="rId5"/>
          <a:stretch>
            <a:fillRect/>
          </a:stretch>
        </p:blipFill>
        <p:spPr>
          <a:xfrm>
            <a:off x="7884425" y="4207289"/>
            <a:ext cx="509954" cy="516814"/>
          </a:xfrm>
          <a:prstGeom prst="rect">
            <a:avLst/>
          </a:prstGeom>
        </p:spPr>
      </p:pic>
      <p:sp>
        <p:nvSpPr>
          <p:cNvPr id="3" name="CasellaDiTesto 2">
            <a:extLst>
              <a:ext uri="{FF2B5EF4-FFF2-40B4-BE49-F238E27FC236}">
                <a16:creationId xmlns:a16="http://schemas.microsoft.com/office/drawing/2014/main" id="{04406DFE-3B22-44EF-A3BD-D0CFDC5ADEE8}"/>
              </a:ext>
            </a:extLst>
          </p:cNvPr>
          <p:cNvSpPr txBox="1"/>
          <p:nvPr/>
        </p:nvSpPr>
        <p:spPr>
          <a:xfrm>
            <a:off x="7247044" y="4813592"/>
            <a:ext cx="1749390" cy="969496"/>
          </a:xfrm>
          <a:prstGeom prst="rect">
            <a:avLst/>
          </a:prstGeom>
          <a:noFill/>
        </p:spPr>
        <p:txBody>
          <a:bodyPr wrap="square" rtlCol="0">
            <a:spAutoFit/>
          </a:bodyPr>
          <a:lstStyle/>
          <a:p>
            <a:r>
              <a:rPr lang="it-IT" sz="950" spc="15" dirty="0">
                <a:solidFill>
                  <a:srgbClr val="C00000"/>
                </a:solidFill>
                <a:latin typeface="Carlito"/>
              </a:rPr>
              <a:t>Lombardia e Puglia nominate Regioni capofila. </a:t>
            </a:r>
          </a:p>
          <a:p>
            <a:endParaRPr lang="it-IT" sz="950" spc="15" dirty="0">
              <a:solidFill>
                <a:srgbClr val="C00000"/>
              </a:solidFill>
              <a:latin typeface="Carlito"/>
            </a:endParaRPr>
          </a:p>
          <a:p>
            <a:r>
              <a:rPr lang="it-IT" sz="950" spc="15" dirty="0">
                <a:solidFill>
                  <a:srgbClr val="C00000"/>
                </a:solidFill>
                <a:latin typeface="Carlito"/>
              </a:rPr>
              <a:t>Avviso per piattaforma di telemedicina</a:t>
            </a:r>
            <a:r>
              <a:rPr lang="it-IT" sz="950" spc="15" dirty="0">
                <a:latin typeface="Carlito"/>
              </a:rPr>
              <a:t> </a:t>
            </a:r>
            <a:r>
              <a:rPr lang="it-IT" sz="950" spc="15" dirty="0">
                <a:latin typeface="Carlito"/>
                <a:hlinkClick r:id="rId6"/>
              </a:rPr>
              <a:t>pubblicato</a:t>
            </a:r>
            <a:r>
              <a:rPr lang="it-IT" sz="950" spc="15" dirty="0">
                <a:latin typeface="Carlito"/>
              </a:rPr>
              <a:t> </a:t>
            </a:r>
            <a:r>
              <a:rPr lang="it-IT" sz="950" spc="15" dirty="0">
                <a:solidFill>
                  <a:srgbClr val="C00000"/>
                </a:solidFill>
                <a:latin typeface="Carlito"/>
              </a:rPr>
              <a:t>da </a:t>
            </a:r>
            <a:r>
              <a:rPr lang="it-IT" sz="950" spc="15" dirty="0" err="1">
                <a:solidFill>
                  <a:srgbClr val="C00000"/>
                </a:solidFill>
                <a:latin typeface="Carlito"/>
              </a:rPr>
              <a:t>Agenas</a:t>
            </a:r>
            <a:r>
              <a:rPr lang="it-IT" sz="950" spc="15" dirty="0">
                <a:solidFill>
                  <a:srgbClr val="C00000"/>
                </a:solidFill>
                <a:latin typeface="Carlito"/>
              </a:rPr>
              <a:t> (scadenza 18 maggio)</a:t>
            </a:r>
          </a:p>
        </p:txBody>
      </p:sp>
    </p:spTree>
    <p:extLst>
      <p:ext uri="{BB962C8B-B14F-4D97-AF65-F5344CB8AC3E}">
        <p14:creationId xmlns:p14="http://schemas.microsoft.com/office/powerpoint/2010/main" val="760041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21">
            <a:extLst>
              <a:ext uri="{FF2B5EF4-FFF2-40B4-BE49-F238E27FC236}">
                <a16:creationId xmlns:a16="http://schemas.microsoft.com/office/drawing/2014/main" id="{4FB1F741-AB73-4E2B-A5F6-B3BF62C9613A}"/>
              </a:ext>
            </a:extLst>
          </p:cNvPr>
          <p:cNvGrpSpPr/>
          <p:nvPr/>
        </p:nvGrpSpPr>
        <p:grpSpPr>
          <a:xfrm>
            <a:off x="620635" y="1860987"/>
            <a:ext cx="7177717" cy="4076392"/>
            <a:chOff x="576097" y="2664299"/>
            <a:chExt cx="6983733" cy="4076392"/>
          </a:xfrm>
        </p:grpSpPr>
        <p:sp>
          <p:nvSpPr>
            <p:cNvPr id="23" name="Rettangolo 22">
              <a:extLst>
                <a:ext uri="{FF2B5EF4-FFF2-40B4-BE49-F238E27FC236}">
                  <a16:creationId xmlns:a16="http://schemas.microsoft.com/office/drawing/2014/main" id="{52C8EAD0-37FB-49B3-9456-79D6E206D7DB}"/>
                </a:ext>
              </a:extLst>
            </p:cNvPr>
            <p:cNvSpPr/>
            <p:nvPr/>
          </p:nvSpPr>
          <p:spPr>
            <a:xfrm>
              <a:off x="576097" y="2664299"/>
              <a:ext cx="6983733" cy="4076392"/>
            </a:xfrm>
            <a:prstGeom prst="rect">
              <a:avLst/>
            </a:pr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CasellaDiTesto 23">
              <a:extLst>
                <a:ext uri="{FF2B5EF4-FFF2-40B4-BE49-F238E27FC236}">
                  <a16:creationId xmlns:a16="http://schemas.microsoft.com/office/drawing/2014/main" id="{7E3E46EB-6346-4C77-A21F-72E68F145097}"/>
                </a:ext>
              </a:extLst>
            </p:cNvPr>
            <p:cNvSpPr txBox="1"/>
            <p:nvPr/>
          </p:nvSpPr>
          <p:spPr>
            <a:xfrm>
              <a:off x="576097" y="2664299"/>
              <a:ext cx="6983733" cy="40763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Arial" panose="020B0604020202020204" pitchFamily="34" charset="0"/>
                <a:buNone/>
              </a:pPr>
              <a:r>
                <a:rPr lang="it-IT" sz="1400" b="1" kern="1200" dirty="0"/>
                <a:t>DECRETI ATTUATIVI:</a:t>
              </a:r>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7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a:p>
              <a:pPr marL="0" lvl="0" indent="0" algn="l" defTabSz="622300">
                <a:lnSpc>
                  <a:spcPct val="90000"/>
                </a:lnSpc>
                <a:spcBef>
                  <a:spcPct val="0"/>
                </a:spcBef>
                <a:spcAft>
                  <a:spcPct val="35000"/>
                </a:spcAft>
                <a:buFont typeface="Arial" panose="020B0604020202020204" pitchFamily="34" charset="0"/>
                <a:buNone/>
              </a:pPr>
              <a:endParaRPr lang="it-IT" sz="1400" b="1" kern="1200" dirty="0"/>
            </a:p>
          </p:txBody>
        </p:sp>
      </p:grpSp>
      <p:sp>
        <p:nvSpPr>
          <p:cNvPr id="2" name="Titolo 1">
            <a:extLst>
              <a:ext uri="{FF2B5EF4-FFF2-40B4-BE49-F238E27FC236}">
                <a16:creationId xmlns:a16="http://schemas.microsoft.com/office/drawing/2014/main" id="{50353755-C21F-4729-96F3-ADBACE411156}"/>
              </a:ext>
            </a:extLst>
          </p:cNvPr>
          <p:cNvSpPr>
            <a:spLocks noGrp="1"/>
          </p:cNvSpPr>
          <p:nvPr>
            <p:ph type="title"/>
          </p:nvPr>
        </p:nvSpPr>
        <p:spPr/>
        <p:txBody>
          <a:bodyPr/>
          <a:lstStyle/>
          <a:p>
            <a:endParaRPr lang="it-IT"/>
          </a:p>
        </p:txBody>
      </p:sp>
      <p:pic>
        <p:nvPicPr>
          <p:cNvPr id="4" name="Picture 2">
            <a:extLst>
              <a:ext uri="{FF2B5EF4-FFF2-40B4-BE49-F238E27FC236}">
                <a16:creationId xmlns:a16="http://schemas.microsoft.com/office/drawing/2014/main" id="{7BE02E05-DD7F-480F-8F24-0C006F334383}"/>
              </a:ext>
            </a:extLst>
          </p:cNvPr>
          <p:cNvPicPr>
            <a:picLocks noChangeAspect="1" noChangeArrowheads="1"/>
          </p:cNvPicPr>
          <p:nvPr/>
        </p:nvPicPr>
        <p:blipFill>
          <a:blip r:embed="rId3" cstate="print"/>
          <a:srcRect/>
          <a:stretch>
            <a:fillRect/>
          </a:stretch>
        </p:blipFill>
        <p:spPr bwMode="auto">
          <a:xfrm>
            <a:off x="-8306" y="0"/>
            <a:ext cx="9152306" cy="6897287"/>
          </a:xfrm>
          <a:prstGeom prst="rect">
            <a:avLst/>
          </a:prstGeom>
          <a:noFill/>
          <a:ln w="9525">
            <a:noFill/>
            <a:miter lim="800000"/>
            <a:headEnd/>
            <a:tailEnd/>
          </a:ln>
        </p:spPr>
      </p:pic>
      <p:sp>
        <p:nvSpPr>
          <p:cNvPr id="17" name="CasellaDiTesto 16">
            <a:extLst>
              <a:ext uri="{FF2B5EF4-FFF2-40B4-BE49-F238E27FC236}">
                <a16:creationId xmlns:a16="http://schemas.microsoft.com/office/drawing/2014/main" id="{9E6EB9B7-30DE-4842-9105-9140771C6791}"/>
              </a:ext>
            </a:extLst>
          </p:cNvPr>
          <p:cNvSpPr txBox="1"/>
          <p:nvPr/>
        </p:nvSpPr>
        <p:spPr>
          <a:xfrm>
            <a:off x="2483769" y="508610"/>
            <a:ext cx="5544616" cy="400110"/>
          </a:xfrm>
          <a:prstGeom prst="rect">
            <a:avLst/>
          </a:prstGeom>
          <a:noFill/>
        </p:spPr>
        <p:txBody>
          <a:bodyPr wrap="square">
            <a:spAutoFit/>
          </a:bodyPr>
          <a:lstStyle/>
          <a:p>
            <a:pPr lvl="0" algn="r"/>
            <a:r>
              <a:rPr lang="it-IT" sz="2000" b="1" dirty="0">
                <a:solidFill>
                  <a:schemeClr val="accent1"/>
                </a:solidFill>
              </a:rPr>
              <a:t>M6C2I1.3.1 -  Fasciolo Sanitario Elettronico</a:t>
            </a:r>
          </a:p>
        </p:txBody>
      </p:sp>
      <p:sp>
        <p:nvSpPr>
          <p:cNvPr id="18" name="Rettangolo 8">
            <a:extLst>
              <a:ext uri="{FF2B5EF4-FFF2-40B4-BE49-F238E27FC236}">
                <a16:creationId xmlns:a16="http://schemas.microsoft.com/office/drawing/2014/main" id="{563A9D22-0D41-44E9-AC9E-8DA043C42B1E}"/>
              </a:ext>
            </a:extLst>
          </p:cNvPr>
          <p:cNvSpPr/>
          <p:nvPr/>
        </p:nvSpPr>
        <p:spPr>
          <a:xfrm>
            <a:off x="141963" y="1305361"/>
            <a:ext cx="8606501" cy="49371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it-IT" sz="1050" dirty="0">
              <a:solidFill>
                <a:srgbClr val="FFFFFF"/>
              </a:solidFill>
              <a:latin typeface="Arial" panose="020B0604020202020204" pitchFamily="34" charset="0"/>
              <a:cs typeface="Arial" panose="020B0604020202020204" pitchFamily="34" charset="0"/>
            </a:endParaRPr>
          </a:p>
        </p:txBody>
      </p:sp>
      <p:sp>
        <p:nvSpPr>
          <p:cNvPr id="12" name="object 5">
            <a:extLst>
              <a:ext uri="{FF2B5EF4-FFF2-40B4-BE49-F238E27FC236}">
                <a16:creationId xmlns:a16="http://schemas.microsoft.com/office/drawing/2014/main" id="{F91DCAE9-5B04-4679-8EA8-7A540AC974CD}"/>
              </a:ext>
            </a:extLst>
          </p:cNvPr>
          <p:cNvSpPr txBox="1"/>
          <p:nvPr/>
        </p:nvSpPr>
        <p:spPr>
          <a:xfrm>
            <a:off x="224558" y="1706366"/>
            <a:ext cx="4752528" cy="4135106"/>
          </a:xfrm>
          <a:prstGeom prst="rect">
            <a:avLst/>
          </a:prstGeom>
        </p:spPr>
        <p:txBody>
          <a:bodyPr vert="horz" wrap="square" lIns="0" tIns="109855" rIns="0" bIns="0" rtlCol="0">
            <a:spAutoFit/>
          </a:bodyPr>
          <a:lstStyle/>
          <a:p>
            <a:pPr marL="12700" algn="just">
              <a:lnSpc>
                <a:spcPct val="100000"/>
              </a:lnSpc>
              <a:spcBef>
                <a:spcPts val="865"/>
              </a:spcBef>
            </a:pPr>
            <a:r>
              <a:rPr lang="it-IT" sz="1400" b="1" spc="-15" dirty="0">
                <a:solidFill>
                  <a:schemeClr val="accent1"/>
                </a:solidFill>
                <a:cs typeface="Arial"/>
              </a:rPr>
              <a:t>Cosa finanzia: </a:t>
            </a:r>
          </a:p>
          <a:p>
            <a:pPr marL="12700" algn="just">
              <a:lnSpc>
                <a:spcPct val="100000"/>
              </a:lnSpc>
              <a:spcBef>
                <a:spcPts val="865"/>
              </a:spcBef>
            </a:pPr>
            <a:r>
              <a:rPr lang="it-IT" sz="1400" dirty="0"/>
              <a:t>Verrà realizzata </a:t>
            </a:r>
            <a:r>
              <a:rPr lang="it-IT" sz="1400" b="1" dirty="0"/>
              <a:t>l’infrastruttura nazionale per l’interoperabilità dei Fascicoli sanitari elettronici </a:t>
            </a:r>
            <a:r>
              <a:rPr lang="it-IT" sz="1400" dirty="0"/>
              <a:t>tramite:</a:t>
            </a:r>
          </a:p>
          <a:p>
            <a:pPr marL="184150" indent="-171450" algn="just">
              <a:lnSpc>
                <a:spcPct val="100000"/>
              </a:lnSpc>
              <a:spcBef>
                <a:spcPts val="865"/>
              </a:spcBef>
              <a:buFont typeface="Arial" panose="020B0604020202020204" pitchFamily="34" charset="0"/>
              <a:buChar char="•"/>
            </a:pPr>
            <a:r>
              <a:rPr lang="it-IT" sz="1400" dirty="0"/>
              <a:t>l'integrazione/inserimento dei documenti nel FSE da documenti nativi digitali, con migrazione/trasposizione ad hoc di documenti cartacei</a:t>
            </a:r>
          </a:p>
          <a:p>
            <a:pPr marL="184150" indent="-171450" algn="just">
              <a:lnSpc>
                <a:spcPct val="100000"/>
              </a:lnSpc>
              <a:spcBef>
                <a:spcPts val="865"/>
              </a:spcBef>
              <a:buFont typeface="Arial" panose="020B0604020202020204" pitchFamily="34" charset="0"/>
              <a:buChar char="•"/>
            </a:pPr>
            <a:r>
              <a:rPr lang="it-IT" sz="1400" dirty="0"/>
              <a:t>il sostegno finanziario a favore dei fornitori di servizi sanitari, affinché aggiornino la loro infrastruttura e per garantire che i dati, i metadati e la documentazione relativi all'assistenza sanitaria siano generati in formato digitale;</a:t>
            </a:r>
          </a:p>
          <a:p>
            <a:pPr marL="184150" indent="-171450" algn="just">
              <a:lnSpc>
                <a:spcPct val="100000"/>
              </a:lnSpc>
              <a:spcBef>
                <a:spcPts val="865"/>
              </a:spcBef>
              <a:buFont typeface="Arial" panose="020B0604020202020204" pitchFamily="34" charset="0"/>
              <a:buChar char="•"/>
            </a:pPr>
            <a:r>
              <a:rPr lang="it-IT" sz="1400" dirty="0"/>
              <a:t>il supporto in termini di capitale umano e competenze per i fornitori di servizi sanitari e le autorità sanitarie regionali per realizzare i cambiamenti infrastrutturali e di dati necessari per l'adozione del FSE.</a:t>
            </a:r>
          </a:p>
          <a:p>
            <a:pPr marL="184150" indent="-171450" algn="just">
              <a:lnSpc>
                <a:spcPct val="100000"/>
              </a:lnSpc>
              <a:spcBef>
                <a:spcPts val="865"/>
              </a:spcBef>
              <a:buFont typeface="Arial" panose="020B0604020202020204" pitchFamily="34" charset="0"/>
              <a:buChar char="•"/>
            </a:pPr>
            <a:r>
              <a:rPr lang="it-IT" sz="1400" dirty="0"/>
              <a:t>la realizzazione di un archivio centrale che assicuri l’interoperabilità dei fascicoli regionali</a:t>
            </a:r>
          </a:p>
        </p:txBody>
      </p:sp>
      <p:sp>
        <p:nvSpPr>
          <p:cNvPr id="5" name="Rettangolo 4">
            <a:extLst>
              <a:ext uri="{FF2B5EF4-FFF2-40B4-BE49-F238E27FC236}">
                <a16:creationId xmlns:a16="http://schemas.microsoft.com/office/drawing/2014/main" id="{52CB9DCE-B33E-4DCF-AFDE-66D1719AA003}"/>
              </a:ext>
            </a:extLst>
          </p:cNvPr>
          <p:cNvSpPr/>
          <p:nvPr/>
        </p:nvSpPr>
        <p:spPr>
          <a:xfrm>
            <a:off x="5148064" y="1286183"/>
            <a:ext cx="3600400" cy="4937117"/>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bject 5">
            <a:extLst>
              <a:ext uri="{FF2B5EF4-FFF2-40B4-BE49-F238E27FC236}">
                <a16:creationId xmlns:a16="http://schemas.microsoft.com/office/drawing/2014/main" id="{EBF6F063-BB7C-4656-B890-5C4F8C059F21}"/>
              </a:ext>
            </a:extLst>
          </p:cNvPr>
          <p:cNvSpPr txBox="1"/>
          <p:nvPr/>
        </p:nvSpPr>
        <p:spPr>
          <a:xfrm>
            <a:off x="5372622" y="3687776"/>
            <a:ext cx="3456384" cy="2096087"/>
          </a:xfrm>
          <a:prstGeom prst="rect">
            <a:avLst/>
          </a:prstGeom>
        </p:spPr>
        <p:txBody>
          <a:bodyPr vert="horz" wrap="square" lIns="0" tIns="109855" rIns="0" bIns="0" rtlCol="0">
            <a:spAutoFit/>
          </a:bodyPr>
          <a:lstStyle/>
          <a:p>
            <a:pPr marL="12700">
              <a:lnSpc>
                <a:spcPct val="100000"/>
              </a:lnSpc>
              <a:spcBef>
                <a:spcPts val="865"/>
              </a:spcBef>
            </a:pPr>
            <a:r>
              <a:rPr lang="it-IT" sz="1200" b="1" spc="-15" dirty="0">
                <a:cs typeface="Arial"/>
              </a:rPr>
              <a:t>Soggetti coinvolti   </a:t>
            </a:r>
          </a:p>
          <a:p>
            <a:pPr marL="298450" indent="-285750">
              <a:lnSpc>
                <a:spcPct val="100000"/>
              </a:lnSpc>
              <a:spcBef>
                <a:spcPts val="865"/>
              </a:spcBef>
              <a:buFont typeface="Arial" panose="020B0604020202020204" pitchFamily="34" charset="0"/>
              <a:buChar char="•"/>
            </a:pPr>
            <a:r>
              <a:rPr lang="it-IT" sz="1200" b="1" spc="-15" dirty="0">
                <a:cs typeface="Arial"/>
              </a:rPr>
              <a:t>Ministero della Salute </a:t>
            </a:r>
          </a:p>
          <a:p>
            <a:pPr marL="298450" indent="-285750">
              <a:lnSpc>
                <a:spcPct val="100000"/>
              </a:lnSpc>
              <a:spcBef>
                <a:spcPts val="865"/>
              </a:spcBef>
              <a:buFont typeface="Arial" panose="020B0604020202020204" pitchFamily="34" charset="0"/>
              <a:buChar char="•"/>
            </a:pPr>
            <a:r>
              <a:rPr lang="it-IT" sz="1200" b="1" spc="-15" dirty="0">
                <a:cs typeface="Arial"/>
              </a:rPr>
              <a:t>Ministero della Transizione Digitale</a:t>
            </a:r>
          </a:p>
          <a:p>
            <a:pPr marL="298450" indent="-285750">
              <a:lnSpc>
                <a:spcPct val="100000"/>
              </a:lnSpc>
              <a:spcBef>
                <a:spcPts val="865"/>
              </a:spcBef>
              <a:buFont typeface="Arial" panose="020B0604020202020204" pitchFamily="34" charset="0"/>
              <a:buChar char="•"/>
            </a:pPr>
            <a:r>
              <a:rPr lang="it-IT" sz="1200" b="1" spc="-15" dirty="0">
                <a:cs typeface="Arial"/>
              </a:rPr>
              <a:t>Regioni</a:t>
            </a:r>
          </a:p>
          <a:p>
            <a:pPr marL="298450" indent="-285750">
              <a:lnSpc>
                <a:spcPct val="100000"/>
              </a:lnSpc>
              <a:spcBef>
                <a:spcPts val="865"/>
              </a:spcBef>
              <a:buFont typeface="Arial" panose="020B0604020202020204" pitchFamily="34" charset="0"/>
              <a:buChar char="•"/>
            </a:pPr>
            <a:r>
              <a:rPr lang="it-IT" sz="1200" b="1" spc="-15" dirty="0">
                <a:cs typeface="Arial"/>
              </a:rPr>
              <a:t>ASL</a:t>
            </a:r>
          </a:p>
          <a:p>
            <a:pPr marL="298450" indent="-285750">
              <a:lnSpc>
                <a:spcPct val="100000"/>
              </a:lnSpc>
              <a:spcBef>
                <a:spcPts val="865"/>
              </a:spcBef>
              <a:buFont typeface="Arial" panose="020B0604020202020204" pitchFamily="34" charset="0"/>
              <a:buChar char="•"/>
            </a:pPr>
            <a:r>
              <a:rPr lang="it-IT" sz="1200" b="1" spc="-15" dirty="0">
                <a:cs typeface="Arial"/>
              </a:rPr>
              <a:t>Fornitori di economia bianca</a:t>
            </a:r>
          </a:p>
          <a:p>
            <a:pPr marL="298450" indent="-285750">
              <a:lnSpc>
                <a:spcPct val="100000"/>
              </a:lnSpc>
              <a:spcBef>
                <a:spcPts val="865"/>
              </a:spcBef>
              <a:buFont typeface="Arial" panose="020B0604020202020204" pitchFamily="34" charset="0"/>
              <a:buChar char="•"/>
            </a:pPr>
            <a:r>
              <a:rPr lang="it-IT" sz="1200" b="1" spc="-15" dirty="0">
                <a:cs typeface="Arial"/>
              </a:rPr>
              <a:t>Operatori sanitari, cittadini, ricercatori.</a:t>
            </a:r>
            <a:endParaRPr lang="it-IT" sz="1200" b="1" spc="-15" dirty="0">
              <a:solidFill>
                <a:srgbClr val="C00000"/>
              </a:solidFill>
              <a:cs typeface="Arial"/>
            </a:endParaRPr>
          </a:p>
        </p:txBody>
      </p:sp>
      <p:sp>
        <p:nvSpPr>
          <p:cNvPr id="13" name="object 5">
            <a:extLst>
              <a:ext uri="{FF2B5EF4-FFF2-40B4-BE49-F238E27FC236}">
                <a16:creationId xmlns:a16="http://schemas.microsoft.com/office/drawing/2014/main" id="{4CBEF4E3-A9F7-4506-B8A5-9334B3A800E0}"/>
              </a:ext>
            </a:extLst>
          </p:cNvPr>
          <p:cNvSpPr txBox="1"/>
          <p:nvPr/>
        </p:nvSpPr>
        <p:spPr>
          <a:xfrm>
            <a:off x="5292080" y="1351137"/>
            <a:ext cx="3384377" cy="2049920"/>
          </a:xfrm>
          <a:prstGeom prst="rect">
            <a:avLst/>
          </a:prstGeom>
        </p:spPr>
        <p:txBody>
          <a:bodyPr vert="horz" wrap="square" lIns="0" tIns="109855" rIns="0" bIns="0" rtlCol="0">
            <a:spAutoFit/>
          </a:bodyPr>
          <a:lstStyle/>
          <a:p>
            <a:pPr marL="12700">
              <a:lnSpc>
                <a:spcPct val="100000"/>
              </a:lnSpc>
              <a:spcBef>
                <a:spcPts val="865"/>
              </a:spcBef>
            </a:pPr>
            <a:r>
              <a:rPr lang="it-IT" sz="1200" b="1" spc="-15" dirty="0">
                <a:cs typeface="Arial"/>
              </a:rPr>
              <a:t>Erogazioni:  </a:t>
            </a:r>
          </a:p>
          <a:p>
            <a:pPr marL="12700">
              <a:lnSpc>
                <a:spcPct val="100000"/>
              </a:lnSpc>
              <a:spcBef>
                <a:spcPts val="865"/>
              </a:spcBef>
            </a:pPr>
            <a:r>
              <a:rPr lang="it-IT" sz="1200" b="1" dirty="0"/>
              <a:t>1,38 mld di cui 569,6 milioni </a:t>
            </a:r>
            <a:r>
              <a:rPr lang="it-IT" sz="1200" dirty="0"/>
              <a:t>già stanziati</a:t>
            </a:r>
          </a:p>
          <a:p>
            <a:pPr marL="184150" indent="-171450">
              <a:lnSpc>
                <a:spcPct val="100000"/>
              </a:lnSpc>
              <a:spcBef>
                <a:spcPts val="865"/>
              </a:spcBef>
              <a:buFont typeface="Arial" panose="020B0604020202020204" pitchFamily="34" charset="0"/>
              <a:buChar char="•"/>
            </a:pPr>
            <a:r>
              <a:rPr lang="it-IT" sz="1200" b="1" spc="-15" dirty="0">
                <a:cs typeface="Arial"/>
              </a:rPr>
              <a:t>Piattaforma centrale, documenti digitali, servizi e interfacce user-friendly: € 200.000.000 </a:t>
            </a:r>
          </a:p>
          <a:p>
            <a:pPr marL="184150" indent="-171450">
              <a:lnSpc>
                <a:spcPct val="100000"/>
              </a:lnSpc>
              <a:spcBef>
                <a:spcPts val="865"/>
              </a:spcBef>
              <a:buFont typeface="Arial" panose="020B0604020202020204" pitchFamily="34" charset="0"/>
              <a:buChar char="•"/>
            </a:pPr>
            <a:r>
              <a:rPr lang="it-IT" sz="1200" b="1" spc="-15" dirty="0">
                <a:cs typeface="Arial"/>
              </a:rPr>
              <a:t>Adozione e uso regionale dell'fascicolo sanitario elettronico: € 610.400.000 </a:t>
            </a:r>
          </a:p>
          <a:p>
            <a:pPr marL="184150" indent="-171450">
              <a:lnSpc>
                <a:spcPct val="100000"/>
              </a:lnSpc>
              <a:spcBef>
                <a:spcPts val="865"/>
              </a:spcBef>
              <a:buFont typeface="Arial" panose="020B0604020202020204" pitchFamily="34" charset="0"/>
              <a:buChar char="•"/>
            </a:pPr>
            <a:r>
              <a:rPr lang="it-IT" sz="1200" b="1" spc="-15" dirty="0">
                <a:cs typeface="Arial"/>
              </a:rPr>
              <a:t>Finanziamento di infrastrutture elettroniche: € 569.584.180</a:t>
            </a:r>
          </a:p>
        </p:txBody>
      </p:sp>
    </p:spTree>
    <p:extLst>
      <p:ext uri="{BB962C8B-B14F-4D97-AF65-F5344CB8AC3E}">
        <p14:creationId xmlns:p14="http://schemas.microsoft.com/office/powerpoint/2010/main" val="423489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5515</TotalTime>
  <Words>929</Words>
  <Application>Microsoft Office PowerPoint</Application>
  <PresentationFormat>Presentazione su schermo (4:3)</PresentationFormat>
  <Paragraphs>120</Paragraphs>
  <Slides>6</Slides>
  <Notes>5</Notes>
  <HiddenSlides>0</HiddenSlides>
  <MMClips>0</MMClips>
  <ScaleCrop>false</ScaleCrop>
  <HeadingPairs>
    <vt:vector size="6" baseType="variant">
      <vt:variant>
        <vt:lpstr>Caratteri utilizzati</vt:lpstr>
      </vt:variant>
      <vt:variant>
        <vt:i4>8</vt:i4>
      </vt:variant>
      <vt:variant>
        <vt:lpstr>Tema</vt:lpstr>
      </vt:variant>
      <vt:variant>
        <vt:i4>4</vt:i4>
      </vt:variant>
      <vt:variant>
        <vt:lpstr>Titoli diapositive</vt:lpstr>
      </vt:variant>
      <vt:variant>
        <vt:i4>6</vt:i4>
      </vt:variant>
    </vt:vector>
  </HeadingPairs>
  <TitlesOfParts>
    <vt:vector size="18" baseType="lpstr">
      <vt:lpstr>Arial</vt:lpstr>
      <vt:lpstr>Calibri</vt:lpstr>
      <vt:lpstr>Calibri Light</vt:lpstr>
      <vt:lpstr>Carlito</vt:lpstr>
      <vt:lpstr>Helvetica Neue</vt:lpstr>
      <vt:lpstr>Open Sans</vt:lpstr>
      <vt:lpstr>sole_text</vt:lpstr>
      <vt:lpstr>Times New Roman</vt:lpstr>
      <vt:lpstr>Tema di Office</vt:lpstr>
      <vt:lpstr>Personalizza struttura</vt:lpstr>
      <vt:lpstr>Tema di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Grafica</dc:creator>
  <cp:lastModifiedBy>Federica Palermo</cp:lastModifiedBy>
  <cp:revision>603</cp:revision>
  <dcterms:created xsi:type="dcterms:W3CDTF">2010-05-25T15:56:55Z</dcterms:created>
  <dcterms:modified xsi:type="dcterms:W3CDTF">2022-04-15T08:42:06Z</dcterms:modified>
</cp:coreProperties>
</file>