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77" r:id="rId3"/>
    <p:sldId id="257" r:id="rId4"/>
    <p:sldId id="258" r:id="rId5"/>
    <p:sldId id="259" r:id="rId6"/>
    <p:sldId id="260" r:id="rId7"/>
    <p:sldId id="261" r:id="rId8"/>
    <p:sldId id="262" r:id="rId9"/>
    <p:sldId id="263" r:id="rId10"/>
    <p:sldId id="265" r:id="rId11"/>
    <p:sldId id="264" r:id="rId12"/>
    <p:sldId id="267" r:id="rId13"/>
    <p:sldId id="269" r:id="rId14"/>
    <p:sldId id="270" r:id="rId15"/>
    <p:sldId id="271" r:id="rId16"/>
    <p:sldId id="272" r:id="rId17"/>
    <p:sldId id="273" r:id="rId18"/>
    <p:sldId id="274" r:id="rId19"/>
    <p:sldId id="275" r:id="rId20"/>
    <p:sldId id="276"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Titillium Web" panose="00000500000000000000"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xP2TL8OAhDWH1q5h6j/tpUy0f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90" autoAdjust="0"/>
  </p:normalViewPr>
  <p:slideViewPr>
    <p:cSldViewPr snapToGrid="0">
      <p:cViewPr varScale="1">
        <p:scale>
          <a:sx n="91" d="100"/>
          <a:sy n="91" d="100"/>
        </p:scale>
        <p:origin x="45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a:t>Quota dei consumi finali lordi di energia coperta da fonti</a:t>
            </a:r>
            <a:r>
              <a:rPr lang="it-IT" b="1" baseline="0"/>
              <a:t> rinnovabili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'Obiettivo naz TOT allegato'!$J$53:$T$53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'Obiettivo naz TOT allegato'!$J$54:$T$54</c:f>
              <c:numCache>
                <c:formatCode>0.0%</c:formatCode>
                <c:ptCount val="11"/>
                <c:pt idx="0">
                  <c:v>0.13022696342218346</c:v>
                </c:pt>
                <c:pt idx="1">
                  <c:v>0.12880685982934054</c:v>
                </c:pt>
                <c:pt idx="2">
                  <c:v>0.1544064567008808</c:v>
                </c:pt>
                <c:pt idx="3">
                  <c:v>0.16740671851311151</c:v>
                </c:pt>
                <c:pt idx="4">
                  <c:v>0.17081557444473633</c:v>
                </c:pt>
                <c:pt idx="5">
                  <c:v>0.17525499637941327</c:v>
                </c:pt>
                <c:pt idx="6">
                  <c:v>0.17414724654988056</c:v>
                </c:pt>
                <c:pt idx="7">
                  <c:v>0.18266975380774336</c:v>
                </c:pt>
                <c:pt idx="8">
                  <c:v>0.17795760598937049</c:v>
                </c:pt>
                <c:pt idx="9">
                  <c:v>0.18181257863926473</c:v>
                </c:pt>
                <c:pt idx="10">
                  <c:v>0.20358817539944946</c:v>
                </c:pt>
              </c:numCache>
            </c:numRef>
          </c:val>
          <c:extLst>
            <c:ext xmlns:c16="http://schemas.microsoft.com/office/drawing/2014/chart" uri="{C3380CC4-5D6E-409C-BE32-E72D297353CC}">
              <c16:uniqueId val="{00000000-3D3C-4C90-B392-A6E0DAF2B1BD}"/>
            </c:ext>
          </c:extLst>
        </c:ser>
        <c:dLbls>
          <c:showLegendKey val="0"/>
          <c:showVal val="0"/>
          <c:showCatName val="0"/>
          <c:showSerName val="0"/>
          <c:showPercent val="0"/>
          <c:showBubbleSize val="0"/>
        </c:dLbls>
        <c:gapWidth val="219"/>
        <c:overlap val="-27"/>
        <c:axId val="804332784"/>
        <c:axId val="804334864"/>
      </c:barChart>
      <c:catAx>
        <c:axId val="80433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4334864"/>
        <c:crosses val="autoZero"/>
        <c:auto val="1"/>
        <c:lblAlgn val="ctr"/>
        <c:lblOffset val="100"/>
        <c:noMultiLvlLbl val="0"/>
      </c:catAx>
      <c:valAx>
        <c:axId val="804334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4332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dirty="0"/>
          </a:p>
        </p:txBody>
      </p:sp>
      <p:sp>
        <p:nvSpPr>
          <p:cNvPr id="89" name="Google Shape;8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317500" algn="l" rtl="0">
              <a:lnSpc>
                <a:spcPct val="100000"/>
              </a:lnSpc>
              <a:spcBef>
                <a:spcPts val="0"/>
              </a:spcBef>
              <a:spcAft>
                <a:spcPts val="0"/>
              </a:spcAft>
              <a:buSzPts val="1400"/>
              <a:buFont typeface="Calibri"/>
              <a:buChar char="●"/>
            </a:pPr>
            <a:r>
              <a:rPr lang="it-IT" dirty="0">
                <a:highlight>
                  <a:srgbClr val="FFFFFF"/>
                </a:highlight>
              </a:rPr>
              <a:t>Riconvertire gli impianti biogas agricoli già esistenti verso la produzione di biometano per l'industria, i trasporti e il riscaldamento;</a:t>
            </a:r>
            <a:endParaRPr dirty="0">
              <a:highlight>
                <a:srgbClr val="FFFFFF"/>
              </a:highlight>
            </a:endParaRPr>
          </a:p>
          <a:p>
            <a:pPr marL="457200" marR="0" lvl="0" indent="-317500" algn="l" rtl="0">
              <a:lnSpc>
                <a:spcPct val="100000"/>
              </a:lnSpc>
              <a:spcBef>
                <a:spcPts val="0"/>
              </a:spcBef>
              <a:spcAft>
                <a:spcPts val="0"/>
              </a:spcAft>
              <a:buSzPts val="1400"/>
              <a:buFont typeface="Calibri"/>
              <a:buChar char="●"/>
            </a:pPr>
            <a:r>
              <a:rPr lang="it-IT" dirty="0">
                <a:highlight>
                  <a:srgbClr val="FFFFFF"/>
                </a:highlight>
              </a:rPr>
              <a:t>Sostenere finanziariamente la realizzazione di nuovi impianti;</a:t>
            </a:r>
            <a:endParaRPr dirty="0">
              <a:highlight>
                <a:srgbClr val="FFFFFF"/>
              </a:highlight>
            </a:endParaRPr>
          </a:p>
          <a:p>
            <a:pPr marL="457200" marR="0" lvl="0" indent="-317500" algn="l" rtl="0">
              <a:lnSpc>
                <a:spcPct val="100000"/>
              </a:lnSpc>
              <a:spcBef>
                <a:spcPts val="0"/>
              </a:spcBef>
              <a:spcAft>
                <a:spcPts val="0"/>
              </a:spcAft>
              <a:buSzPts val="1400"/>
              <a:buFont typeface="Calibri"/>
              <a:buChar char="●"/>
            </a:pPr>
            <a:r>
              <a:rPr lang="it-IT" dirty="0">
                <a:highlight>
                  <a:srgbClr val="FFFFFF"/>
                </a:highlight>
              </a:rPr>
              <a:t>Diffondere pratiche ecologiche nella fase di produzione del biogas (siti di lavorazione minima del suolo, sistemi innovativi a basse emissioni per la distribuzione del </a:t>
            </a:r>
            <a:r>
              <a:rPr lang="it-IT" dirty="0" err="1">
                <a:highlight>
                  <a:srgbClr val="FFFFFF"/>
                </a:highlight>
              </a:rPr>
              <a:t>digestato</a:t>
            </a:r>
            <a:r>
              <a:rPr lang="it-IT" dirty="0">
                <a:highlight>
                  <a:srgbClr val="FFFFFF"/>
                </a:highlight>
              </a:rPr>
              <a:t>) per ridurre l'uso di fertilizzanti sintetici e aumentare l'approvvigionamento di materia organica nel terreno;</a:t>
            </a:r>
            <a:endParaRPr dirty="0">
              <a:highlight>
                <a:srgbClr val="FFFFFF"/>
              </a:highlight>
            </a:endParaRPr>
          </a:p>
          <a:p>
            <a:pPr marL="457200" marR="0" lvl="0" indent="-317500" algn="l" rtl="0">
              <a:lnSpc>
                <a:spcPct val="100000"/>
              </a:lnSpc>
              <a:spcBef>
                <a:spcPts val="0"/>
              </a:spcBef>
              <a:spcAft>
                <a:spcPts val="0"/>
              </a:spcAft>
              <a:buSzPts val="1400"/>
              <a:buFont typeface="Calibri"/>
              <a:buChar char="●"/>
            </a:pPr>
            <a:r>
              <a:rPr lang="it-IT" dirty="0">
                <a:highlight>
                  <a:srgbClr val="FFFFFF"/>
                </a:highlight>
              </a:rPr>
              <a:t>Promuovere la sostituzione di almeno 300 trattori non efficienti e datati con veicoli alimentati a metano/biometano e dotati di attrezzi per l'agricoltura di precisione.</a:t>
            </a:r>
            <a:endParaRPr dirty="0"/>
          </a:p>
        </p:txBody>
      </p:sp>
      <p:sp>
        <p:nvSpPr>
          <p:cNvPr id="288" name="Google Shape;28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None/>
            </a:pPr>
            <a:endParaRPr/>
          </a:p>
        </p:txBody>
      </p:sp>
      <p:sp>
        <p:nvSpPr>
          <p:cNvPr id="318" name="Google Shape;31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b="0" i="0">
              <a:solidFill>
                <a:srgbClr val="2C2F34"/>
              </a:solidFill>
              <a:latin typeface="Arial"/>
              <a:ea typeface="Arial"/>
              <a:cs typeface="Arial"/>
              <a:sym typeface="Arial"/>
            </a:endParaRPr>
          </a:p>
        </p:txBody>
      </p:sp>
      <p:sp>
        <p:nvSpPr>
          <p:cNvPr id="338" name="Google Shape;33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b="0" i="0">
              <a:solidFill>
                <a:srgbClr val="2C2F34"/>
              </a:solidFill>
              <a:latin typeface="Arial"/>
              <a:ea typeface="Arial"/>
              <a:cs typeface="Arial"/>
              <a:sym typeface="Arial"/>
            </a:endParaRPr>
          </a:p>
        </p:txBody>
      </p:sp>
      <p:sp>
        <p:nvSpPr>
          <p:cNvPr id="355" name="Google Shape;35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b="0" i="0">
              <a:solidFill>
                <a:srgbClr val="2C2F34"/>
              </a:solidFill>
              <a:latin typeface="Arial"/>
              <a:ea typeface="Arial"/>
              <a:cs typeface="Arial"/>
              <a:sym typeface="Arial"/>
            </a:endParaRPr>
          </a:p>
        </p:txBody>
      </p:sp>
      <p:sp>
        <p:nvSpPr>
          <p:cNvPr id="372" name="Google Shape;37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f07cff328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11f07cff32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11f07cff328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it-IT" b="1" dirty="0"/>
              <a:t>Al punto uno</a:t>
            </a:r>
            <a:r>
              <a:rPr lang="it-IT" dirty="0"/>
              <a:t> aggiungere che si tratta di una novità che comporterà l’introduzione di un uniforme modello di istanza ed impedirà alle singole Regioni di introdurre ulteriori requisiti per il rilascio del pertinente titolo autorizzativo.</a:t>
            </a:r>
            <a:endParaRPr dirty="0"/>
          </a:p>
          <a:p>
            <a:pPr marL="228600" lvl="0" indent="-13970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None/>
            </a:pPr>
            <a:r>
              <a:rPr lang="it-IT" b="1" dirty="0"/>
              <a:t>Al punto due</a:t>
            </a:r>
            <a:r>
              <a:rPr lang="it-IT" dirty="0"/>
              <a:t> aggiungere che per gli impianti in aree idonee: (i) il parere paesaggistico è un parere obbligatorio ma non vincolante e dunque superabile in sede di conferenza di servizi, (ii) all’inutile spirare del termine per l’espressione del parere paesaggistico, l’amministrazione procedente può provvedere sulla domanda rilasciando l’autorizzazione unica e (iii) della riduzione dei termini delle procedure di autorizzazione di 1/3 (art. 22).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it-IT" dirty="0"/>
              <a:t>Alcune aree sono qualificabili immediatamente come idonee (aree idonee ex lege), a prescindere da vincoli paesaggistici e strumenti di pianificazione regionali e locali. Inoltre, si lascia al decreto attuativo, da emanarsi entro 180 giorni dall’entrata in vigore del Decreto Red II, il compito di individuare i criteri per la selezione delle aree idonee che verranno concretamente individuate poi da leggi regionali.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it-IT" b="1" dirty="0"/>
              <a:t>Al punto 3</a:t>
            </a:r>
            <a:r>
              <a:rPr lang="it-IT" dirty="0"/>
              <a:t> aggiungere che le aree idonee per impianti off </a:t>
            </a:r>
            <a:r>
              <a:rPr lang="it-IT" dirty="0" err="1"/>
              <a:t>shore</a:t>
            </a:r>
            <a:r>
              <a:rPr lang="it-IT" dirty="0"/>
              <a:t> saranno le aree adiacenti - entro 2 miglia - le piattaforme petrolifere e i porti (limitatamente ad impianti eolici fino a 100 MW di potenza installata, previa eventuale variante del piano regolatorio portuale)</a:t>
            </a:r>
            <a:endParaRPr dirty="0"/>
          </a:p>
          <a:p>
            <a:pPr marL="228600" marR="0" lvl="0" indent="-139700" algn="l" rtl="0">
              <a:lnSpc>
                <a:spcPct val="100000"/>
              </a:lnSpc>
              <a:spcBef>
                <a:spcPts val="0"/>
              </a:spcBef>
              <a:spcAft>
                <a:spcPts val="0"/>
              </a:spcAft>
              <a:buClr>
                <a:srgbClr val="000000"/>
              </a:buClr>
              <a:buSzPts val="1400"/>
              <a:buFont typeface="Arial"/>
              <a:buNone/>
            </a:pPr>
            <a:endParaRPr dirty="0">
              <a:latin typeface="Open Sans"/>
              <a:ea typeface="Open Sans"/>
              <a:cs typeface="Open Sans"/>
              <a:sym typeface="Open Sans"/>
            </a:endParaRPr>
          </a:p>
          <a:p>
            <a:pPr marL="228600" marR="0" lvl="0" indent="-139700" algn="l" rtl="0">
              <a:lnSpc>
                <a:spcPct val="100000"/>
              </a:lnSpc>
              <a:spcBef>
                <a:spcPts val="0"/>
              </a:spcBef>
              <a:spcAft>
                <a:spcPts val="0"/>
              </a:spcAft>
              <a:buClr>
                <a:srgbClr val="000000"/>
              </a:buClr>
              <a:buSzPts val="1400"/>
              <a:buFont typeface="Arial"/>
              <a:buNone/>
            </a:pPr>
            <a:endParaRPr dirty="0">
              <a:latin typeface="Open Sans"/>
              <a:ea typeface="Open Sans"/>
              <a:cs typeface="Open Sans"/>
              <a:sym typeface="Open Sans"/>
            </a:endParaRPr>
          </a:p>
          <a:p>
            <a:pPr marL="228600" marR="0" lvl="0" indent="-139700" algn="l" rtl="0">
              <a:lnSpc>
                <a:spcPct val="100000"/>
              </a:lnSpc>
              <a:spcBef>
                <a:spcPts val="0"/>
              </a:spcBef>
              <a:spcAft>
                <a:spcPts val="0"/>
              </a:spcAft>
              <a:buClr>
                <a:srgbClr val="000000"/>
              </a:buClr>
              <a:buSzPts val="1400"/>
              <a:buFont typeface="Arial"/>
              <a:buNone/>
            </a:pPr>
            <a:endParaRPr b="1" dirty="0">
              <a:latin typeface="Open Sans"/>
              <a:ea typeface="Open Sans"/>
              <a:cs typeface="Open Sans"/>
              <a:sym typeface="Open Sans"/>
            </a:endParaRPr>
          </a:p>
          <a:p>
            <a:pPr marL="228600" marR="0" lvl="0" indent="-139700" algn="l" rtl="0">
              <a:lnSpc>
                <a:spcPct val="100000"/>
              </a:lnSpc>
              <a:spcBef>
                <a:spcPts val="0"/>
              </a:spcBef>
              <a:spcAft>
                <a:spcPts val="0"/>
              </a:spcAft>
              <a:buClr>
                <a:srgbClr val="000000"/>
              </a:buClr>
              <a:buSzPts val="1400"/>
              <a:buFont typeface="Arial"/>
              <a:buNone/>
            </a:pPr>
            <a:endParaRPr b="1" dirty="0">
              <a:latin typeface="Open Sans"/>
              <a:ea typeface="Open Sans"/>
              <a:cs typeface="Open Sans"/>
              <a:sym typeface="Open Sans"/>
            </a:endParaRPr>
          </a:p>
          <a:p>
            <a:pPr marL="228600" lvl="0" indent="-139700" algn="l" rtl="0">
              <a:lnSpc>
                <a:spcPct val="100000"/>
              </a:lnSpc>
              <a:spcBef>
                <a:spcPts val="0"/>
              </a:spcBef>
              <a:spcAft>
                <a:spcPts val="0"/>
              </a:spcAft>
              <a:buSzPts val="1400"/>
              <a:buNone/>
            </a:pPr>
            <a:endParaRPr dirty="0"/>
          </a:p>
        </p:txBody>
      </p:sp>
      <p:sp>
        <p:nvSpPr>
          <p:cNvPr id="408" name="Google Shape;408;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fa0c88075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1fa0c8807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11fa0c88075_0_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it-IT"/>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a673b393_0_20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121a673b393_0_20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1fa0c88075_0_14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a:t>Al punto uno aggiungere che l’emendamento propone sia di non sottoporre a valutazioni ambientali e paesaggistiche, che di assoggettare alla procedura abilitativa semplificata, in quanto non costituiscono varianti sostanziali, gli interventi da realizzare su progetti e su impianti fotovoltaici con moduli a terra, anche se non ancora realizzati, a condizione che gli interventi non comportino incrementi dell’area autorizzata e destinata a ospitare gli impianti stessi, a prescindere dalla potenza elettrica che sviluppa.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it-IT"/>
              <a:t>Area occupata che, sempre secondo lo stesso correttivo, può essere incrementata rispetto all’area autorizzata nei limiti e nella misura in cui l’occupazione di nuove aree sia strettamente necessaria a realizzare la nuova infrastruttura di connessione per garantire l’immissione in rete di nuova potenza.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it-IT"/>
              <a:t>Per ridurre al massimo gli oneri burocratici l’emendamento prevede anche che l’assenza di vincoli paesaggistici presenti sull’area interessata dalle nuove opere infrastrutturali al momento della presentazione dell'istanza autorizzativa dovrà risultare da una relazione asseverata da allegare alla richiesta della procedura abilitativa semplificata.</a:t>
            </a:r>
            <a:endParaRPr/>
          </a:p>
        </p:txBody>
      </p:sp>
      <p:sp>
        <p:nvSpPr>
          <p:cNvPr id="448" name="Google Shape;448;g11fa0c88075_0_14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fa0c88075_0_8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11fa0c88075_0_8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2" name="Google Shape;15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it-IT" i="0">
                <a:solidFill>
                  <a:srgbClr val="2C2F34"/>
                </a:solidFill>
              </a:rPr>
              <a:t>Si posizionano a circa 5 m da terra dei pannelli fotovoltaici liberi di ruotare attorno ad 1 o 2 assi tra loro ortogonali. Ogni </a:t>
            </a:r>
            <a:r>
              <a:rPr lang="it-IT" i="1">
                <a:solidFill>
                  <a:srgbClr val="2C2F34"/>
                </a:solidFill>
              </a:rPr>
              <a:t>tracker,</a:t>
            </a:r>
            <a:r>
              <a:rPr lang="it-IT" i="0">
                <a:solidFill>
                  <a:srgbClr val="2C2F34"/>
                </a:solidFill>
              </a:rPr>
              <a:t> ossia gruppo di pannelli, può supportare fino a 32 moduli  fotovoltaici, che generano un ombreggiamento dinamico di una porzione di circa 15-27% del terreno agricolo sottostante, regolabile in base alle specifiche necessità del sito.</a:t>
            </a:r>
            <a:endParaRPr i="0">
              <a:solidFill>
                <a:srgbClr val="2C2F34"/>
              </a:solidFill>
            </a:endParaRPr>
          </a:p>
          <a:p>
            <a:pPr marL="0" lvl="0" indent="0" algn="l" rtl="0">
              <a:lnSpc>
                <a:spcPct val="100000"/>
              </a:lnSpc>
              <a:spcBef>
                <a:spcPts val="0"/>
              </a:spcBef>
              <a:spcAft>
                <a:spcPts val="0"/>
              </a:spcAft>
              <a:buSzPts val="1400"/>
              <a:buNone/>
            </a:pPr>
            <a:endParaRPr>
              <a:solidFill>
                <a:srgbClr val="2C2F34"/>
              </a:solidFill>
            </a:endParaRPr>
          </a:p>
          <a:p>
            <a:pPr marL="0" lvl="0" indent="0" algn="l" rtl="0">
              <a:lnSpc>
                <a:spcPct val="100000"/>
              </a:lnSpc>
              <a:spcBef>
                <a:spcPts val="0"/>
              </a:spcBef>
              <a:spcAft>
                <a:spcPts val="0"/>
              </a:spcAft>
              <a:buSzPts val="1400"/>
              <a:buNone/>
            </a:pPr>
            <a:r>
              <a:rPr lang="it-IT" i="0">
                <a:solidFill>
                  <a:srgbClr val="2C2F34"/>
                </a:solidFill>
              </a:rPr>
              <a:t>Un’unità elettronica gestisce il movimento dei pannelli, in modo tale che questi siano sempre orientati verso il sole, ed evita così che si facciano ombra l’uno con l’altro.</a:t>
            </a:r>
            <a:endParaRPr/>
          </a:p>
          <a:p>
            <a:pPr marL="0" lvl="0" indent="0" algn="l" rtl="0">
              <a:lnSpc>
                <a:spcPct val="100000"/>
              </a:lnSpc>
              <a:spcBef>
                <a:spcPts val="0"/>
              </a:spcBef>
              <a:spcAft>
                <a:spcPts val="0"/>
              </a:spcAft>
              <a:buSzPts val="1400"/>
              <a:buNone/>
            </a:pPr>
            <a:endParaRPr>
              <a:solidFill>
                <a:srgbClr val="2C2F34"/>
              </a:solidFill>
            </a:endParaRPr>
          </a:p>
          <a:p>
            <a:pPr marL="0" lvl="0" indent="0" algn="l" rtl="0">
              <a:lnSpc>
                <a:spcPct val="100000"/>
              </a:lnSpc>
              <a:spcBef>
                <a:spcPts val="0"/>
              </a:spcBef>
              <a:spcAft>
                <a:spcPts val="0"/>
              </a:spcAft>
              <a:buSzPts val="1400"/>
              <a:buNone/>
            </a:pPr>
            <a:r>
              <a:rPr lang="it-IT" i="0">
                <a:solidFill>
                  <a:srgbClr val="2C2F34"/>
                </a:solidFill>
              </a:rPr>
              <a:t>Complessivamente, si raggiunge un incremento di produzione fino al 30% rispetto agli impianti fotovoltaici fissi.</a:t>
            </a:r>
            <a:endParaRPr/>
          </a:p>
          <a:p>
            <a:pPr marL="0" lvl="0" indent="0" algn="l" rtl="0">
              <a:lnSpc>
                <a:spcPct val="100000"/>
              </a:lnSpc>
              <a:spcBef>
                <a:spcPts val="0"/>
              </a:spcBef>
              <a:spcAft>
                <a:spcPts val="0"/>
              </a:spcAft>
              <a:buSzPts val="1400"/>
              <a:buNone/>
            </a:pPr>
            <a:endParaRPr b="0" i="0">
              <a:solidFill>
                <a:srgbClr val="2C2F34"/>
              </a:solidFill>
              <a:latin typeface="Arial"/>
              <a:ea typeface="Arial"/>
              <a:cs typeface="Arial"/>
              <a:sym typeface="Arial"/>
            </a:endParaRPr>
          </a:p>
        </p:txBody>
      </p:sp>
      <p:sp>
        <p:nvSpPr>
          <p:cNvPr id="183" name="Google Shape;18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222222"/>
              </a:buClr>
              <a:buSzPts val="1200"/>
              <a:buFont typeface="Verdana"/>
              <a:buNone/>
            </a:pPr>
            <a:r>
              <a:rPr lang="it-IT" i="0" dirty="0">
                <a:solidFill>
                  <a:srgbClr val="222222"/>
                </a:solidFill>
              </a:rPr>
              <a:t>L’investimento mira ad installare circa 2.000 MW di nuova capacità di generazione elettrica in configurazione distribuita da parte di comunità delle energie rinnovabili e auto-consumatori. Ipotizzando una produzione annua da fotovoltaico di 1.250 kWh per ogni kW, si produrrebbero così circa 2.500 GWh annui, in grado di evitare l’emissione di </a:t>
            </a:r>
            <a:r>
              <a:rPr lang="it-IT" b="1" i="0" dirty="0">
                <a:solidFill>
                  <a:srgbClr val="222222"/>
                </a:solidFill>
              </a:rPr>
              <a:t>1,5 milioni di tonnellate di CO2 all’anno</a:t>
            </a:r>
            <a:r>
              <a:rPr lang="it-IT" i="0" dirty="0">
                <a:solidFill>
                  <a:srgbClr val="222222"/>
                </a:solidFill>
              </a:rPr>
              <a:t>.</a:t>
            </a:r>
            <a:endParaRPr dirty="0"/>
          </a:p>
          <a:p>
            <a:pPr marL="0" marR="0" lvl="0" indent="0" algn="l" rtl="0">
              <a:lnSpc>
                <a:spcPct val="100000"/>
              </a:lnSpc>
              <a:spcBef>
                <a:spcPts val="0"/>
              </a:spcBef>
              <a:spcAft>
                <a:spcPts val="0"/>
              </a:spcAft>
              <a:buClr>
                <a:schemeClr val="dk1"/>
              </a:buClr>
              <a:buSzPts val="1200"/>
              <a:buFont typeface="Calibri"/>
              <a:buNone/>
            </a:pPr>
            <a:endParaRPr sz="1200" i="0" dirty="0">
              <a:solidFill>
                <a:srgbClr val="222222"/>
              </a:solidFill>
            </a:endParaRPr>
          </a:p>
          <a:p>
            <a:pPr marL="0" marR="0" lvl="0" indent="0" algn="l" rtl="0">
              <a:lnSpc>
                <a:spcPct val="100000"/>
              </a:lnSpc>
              <a:spcBef>
                <a:spcPts val="0"/>
              </a:spcBef>
              <a:spcAft>
                <a:spcPts val="0"/>
              </a:spcAft>
              <a:buClr>
                <a:schemeClr val="dk1"/>
              </a:buClr>
              <a:buSzPts val="1200"/>
              <a:buFont typeface="Calibri"/>
              <a:buNone/>
            </a:pPr>
            <a:r>
              <a:rPr lang="it-IT" sz="1200" dirty="0"/>
              <a:t>La differenza nella quota assegnata alle due configurazioni risiede nella maggiore complessità di gestione  delle comunità di energia rinnovabile rispetto all'autoconsumo collettivo.</a:t>
            </a:r>
            <a:endParaRPr dirty="0"/>
          </a:p>
          <a:p>
            <a:pPr marL="0" lvl="0" indent="0" algn="l" rtl="0">
              <a:lnSpc>
                <a:spcPct val="100000"/>
              </a:lnSpc>
              <a:spcBef>
                <a:spcPts val="0"/>
              </a:spcBef>
              <a:spcAft>
                <a:spcPts val="0"/>
              </a:spcAft>
              <a:buSzPts val="1400"/>
              <a:buNone/>
            </a:pPr>
            <a:endParaRPr dirty="0"/>
          </a:p>
        </p:txBody>
      </p:sp>
      <p:sp>
        <p:nvSpPr>
          <p:cNvPr id="222" name="Google Shape;22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it-I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
        <p:nvSpPr>
          <p:cNvPr id="21" name="Google Shape;21;p14"/>
          <p:cNvSpPr/>
          <p:nvPr/>
        </p:nvSpPr>
        <p:spPr>
          <a:xfrm>
            <a:off x="323528" y="116632"/>
            <a:ext cx="2267272" cy="64807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14" descr="C:\Users\Annalisa\AppData\Local\Microsoft\Windows\INetCache\Content.Word\grande_orep.jpg"/>
          <p:cNvPicPr preferRelativeResize="0"/>
          <p:nvPr/>
        </p:nvPicPr>
        <p:blipFill rotWithShape="1">
          <a:blip r:embed="rId2">
            <a:alphaModFix/>
          </a:blip>
          <a:srcRect t="19205" b="16887"/>
          <a:stretch/>
        </p:blipFill>
        <p:spPr>
          <a:xfrm>
            <a:off x="179512" y="72008"/>
            <a:ext cx="936104" cy="692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3"/>
        <p:cNvGrpSpPr/>
        <p:nvPr/>
      </p:nvGrpSpPr>
      <p:grpSpPr>
        <a:xfrm>
          <a:off x="0" y="0"/>
          <a:ext cx="0" cy="0"/>
          <a:chOff x="0" y="0"/>
          <a:chExt cx="0" cy="0"/>
        </a:xfrm>
      </p:grpSpPr>
      <p:sp>
        <p:nvSpPr>
          <p:cNvPr id="24" name="Google Shape;24;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 name="Google Shape;2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2" name="Google Shape;3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5"/>
        <p:cNvGrpSpPr/>
        <p:nvPr/>
      </p:nvGrpSpPr>
      <p:grpSpPr>
        <a:xfrm>
          <a:off x="0" y="0"/>
          <a:ext cx="0" cy="0"/>
          <a:chOff x="0" y="0"/>
          <a:chExt cx="0" cy="0"/>
        </a:xfrm>
      </p:grpSpPr>
      <p:sp>
        <p:nvSpPr>
          <p:cNvPr id="36" name="Google Shape;3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6"/>
        <p:cNvGrpSpPr/>
        <p:nvPr/>
      </p:nvGrpSpPr>
      <p:grpSpPr>
        <a:xfrm>
          <a:off x="0" y="0"/>
          <a:ext cx="0" cy="0"/>
          <a:chOff x="0" y="0"/>
          <a:chExt cx="0" cy="0"/>
        </a:xfrm>
      </p:grpSpPr>
      <p:sp>
        <p:nvSpPr>
          <p:cNvPr id="57" name="Google Shape;5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60"/>
        <p:cNvGrpSpPr/>
        <p:nvPr/>
      </p:nvGrpSpPr>
      <p:grpSpPr>
        <a:xfrm>
          <a:off x="0" y="0"/>
          <a:ext cx="0" cy="0"/>
          <a:chOff x="0" y="0"/>
          <a:chExt cx="0" cy="0"/>
        </a:xfrm>
      </p:grpSpPr>
      <p:sp>
        <p:nvSpPr>
          <p:cNvPr id="61" name="Google Shape;61;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a:spLocks noGrp="1"/>
          </p:cNvSpPr>
          <p:nvPr>
            <p:ph type="pic" idx="2"/>
          </p:nvPr>
        </p:nvSpPr>
        <p:spPr>
          <a:xfrm>
            <a:off x="1792288" y="612775"/>
            <a:ext cx="5486400" cy="4114800"/>
          </a:xfrm>
          <a:prstGeom prst="rect">
            <a:avLst/>
          </a:prstGeom>
          <a:noFill/>
          <a:ln>
            <a:noFill/>
          </a:ln>
        </p:spPr>
      </p:sp>
      <p:sp>
        <p:nvSpPr>
          <p:cNvPr id="70" name="Google Shape;70;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mise.gov.it/index.php/it/90-normativa/decreti-interministeriali/2037836-decreto-interministeriale-2-marzo-2018-promozione-dell-uso-del-biometano-nel-settore-dei-trasport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www.mise.gov.it/index.php/it/normativa/decreti-direttoriali/2043346-decreto-direttoriale-12-aprile-2022-investimenti-sostenibili-4-0-termini-e-modalita-per-la-presentazione-delle-istanze-di-accesso-alle-agevolazioni" TargetMode="External"/><Relationship Id="rId3" Type="http://schemas.openxmlformats.org/officeDocument/2006/relationships/image" Target="../media/image6.png"/><Relationship Id="rId7" Type="http://schemas.openxmlformats.org/officeDocument/2006/relationships/hyperlink" Target="https://www.mise.gov.it/index.php/it/normativa/decreti-direttoriali/2043280-decreto-direttoriale-25-marzo-2022-contratti-di-sviluppo-pnrr-batterie-e-rinnovabil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osservatoriorecovery.it/m6c1-2-tavoli-istituzionali-mef-salute-regioni-per-risolvere-le-criticita-attuative/" TargetMode="External"/><Relationship Id="rId5" Type="http://schemas.openxmlformats.org/officeDocument/2006/relationships/hyperlink" Target="https://www.osservatoriorecovery.it/decreto-direttoriale-mipaaf-che-fornisce-le-direttive-per-le-regioni-e-le-province-autonome-per-la-successiva-emanazione-dei-bandi-per-lammodernamento-dei-frantoi-oleari-missione-2-componente-1-i/" TargetMode="External"/><Relationship Id="rId4" Type="http://schemas.openxmlformats.org/officeDocument/2006/relationships/hyperlink" Target="https://www.mise.gov.it/index.php/it/93-normativa/decreti-direttoriali/2043342-decreto-direttoriale-8-aprile-2022-contratti-di-sviluppo-pnrr-bus-elettrici"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ilsole24ore.com/art/rush-arrivo-rilanciare-rinnovabili-AEvIx7M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ite.gov.it/pagina/la-situazione-energetica-nazionale-nel-2020#:~:text=Nel%202020%20i%20consumi%20finali,euro%20(%2D17%2C8%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azzettaufficiale.it/eli/id/2021/11/30/21G00214/s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www.mite.gov.it/bandi/avviso-i-progetti-di-forestazione-nelle-citta-metropolitane"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osservatoriorecovery.it/wp-content/uploads/2022/03/dm-parchi-agrisolari.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txBox="1"/>
          <p:nvPr/>
        </p:nvSpPr>
        <p:spPr>
          <a:xfrm>
            <a:off x="-535172" y="2132856"/>
            <a:ext cx="9505056"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it-IT" sz="3200" b="1" i="1" u="none" strike="noStrike" cap="none">
                <a:solidFill>
                  <a:srgbClr val="C00000"/>
                </a:solidFill>
                <a:latin typeface="Calibri"/>
                <a:ea typeface="Calibri"/>
                <a:cs typeface="Calibri"/>
                <a:sym typeface="Calibri"/>
              </a:rPr>
              <a:t>Uno strumento per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it-IT" sz="3200" b="1" i="1" u="none" strike="noStrike" cap="none">
                <a:solidFill>
                  <a:srgbClr val="C00000"/>
                </a:solidFill>
                <a:latin typeface="Calibri"/>
                <a:ea typeface="Calibri"/>
                <a:cs typeface="Calibri"/>
                <a:sym typeface="Calibri"/>
              </a:rPr>
              <a:t>dare voce ai territori</a:t>
            </a:r>
            <a:endParaRPr sz="3200" b="0" i="1" u="none" strike="noStrike" cap="none">
              <a:solidFill>
                <a:srgbClr val="C00000"/>
              </a:solidFill>
              <a:latin typeface="Calibri"/>
              <a:ea typeface="Calibri"/>
              <a:cs typeface="Calibri"/>
              <a:sym typeface="Calibri"/>
            </a:endParaRPr>
          </a:p>
        </p:txBody>
      </p:sp>
      <p:sp>
        <p:nvSpPr>
          <p:cNvPr id="92" name="Google Shape;92;p1"/>
          <p:cNvSpPr/>
          <p:nvPr/>
        </p:nvSpPr>
        <p:spPr>
          <a:xfrm>
            <a:off x="2915816" y="1057169"/>
            <a:ext cx="2088232" cy="9361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2123728" y="5229200"/>
            <a:ext cx="5472608"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361056" y="3489240"/>
            <a:ext cx="950505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it-IT" sz="2000" b="1" i="1" u="none" strike="noStrike" cap="none">
                <a:solidFill>
                  <a:srgbClr val="4F6128"/>
                </a:solidFill>
                <a:latin typeface="Calibri"/>
                <a:ea typeface="Calibri"/>
                <a:cs typeface="Calibri"/>
                <a:sym typeface="Calibri"/>
              </a:rPr>
              <a:t>Gaetano Scognamiglio, 25 febbraio 2021</a:t>
            </a:r>
            <a:endParaRPr sz="2000" b="0" i="1" u="none" strike="noStrike" cap="none">
              <a:solidFill>
                <a:srgbClr val="4F6128"/>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0" y="0"/>
            <a:ext cx="9144000" cy="6877878"/>
          </a:xfrm>
          <a:prstGeom prst="rect">
            <a:avLst/>
          </a:prstGeom>
          <a:noFill/>
          <a:ln>
            <a:noFill/>
          </a:ln>
        </p:spPr>
      </p:pic>
      <p:sp>
        <p:nvSpPr>
          <p:cNvPr id="96" name="Google Shape;96;p1"/>
          <p:cNvSpPr txBox="1"/>
          <p:nvPr/>
        </p:nvSpPr>
        <p:spPr>
          <a:xfrm>
            <a:off x="1079612" y="3850180"/>
            <a:ext cx="69849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it-IT" sz="2000" b="1">
                <a:solidFill>
                  <a:srgbClr val="76923C"/>
                </a:solidFill>
                <a:latin typeface="Open Sans"/>
                <a:ea typeface="Open Sans"/>
                <a:cs typeface="Open Sans"/>
                <a:sym typeface="Open Sans"/>
              </a:rPr>
              <a:t>Energie </a:t>
            </a:r>
            <a:r>
              <a:rPr lang="it-IT" sz="2000" b="1" dirty="0">
                <a:solidFill>
                  <a:srgbClr val="76923C"/>
                </a:solidFill>
                <a:latin typeface="Open Sans"/>
                <a:ea typeface="Open Sans"/>
                <a:cs typeface="Open Sans"/>
                <a:sym typeface="Open Sans"/>
              </a:rPr>
              <a:t>rinnovabili nel PNRR:</a:t>
            </a:r>
            <a:endParaRPr sz="2000" b="1" i="0" u="none" strike="noStrike" cap="none" dirty="0">
              <a:solidFill>
                <a:srgbClr val="76923C"/>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it-IT" sz="2000" b="1" i="0" u="none" strike="noStrike" cap="none" dirty="0">
                <a:solidFill>
                  <a:srgbClr val="76923C"/>
                </a:solidFill>
                <a:latin typeface="Open Sans"/>
                <a:ea typeface="Open Sans"/>
                <a:cs typeface="Open Sans"/>
                <a:sym typeface="Open Sans"/>
              </a:rPr>
              <a:t>i bandi MITE in uscita entro giugno 2022 </a:t>
            </a:r>
            <a:endParaRPr sz="1400" i="0" u="none" strike="noStrike" cap="none" dirty="0">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it-IT" sz="2000" i="0" u="none" strike="noStrike" cap="none" dirty="0">
                <a:solidFill>
                  <a:srgbClr val="76923C"/>
                </a:solidFill>
                <a:latin typeface="Open Sans"/>
                <a:ea typeface="Open Sans"/>
                <a:cs typeface="Open Sans"/>
                <a:sym typeface="Open Sans"/>
              </a:rPr>
              <a:t> Francesco Bono – Sviluppo Progetti </a:t>
            </a:r>
            <a:r>
              <a:rPr lang="it-IT" sz="2000" i="0" u="none" strike="noStrike" cap="none" dirty="0" err="1">
                <a:solidFill>
                  <a:srgbClr val="76923C"/>
                </a:solidFill>
                <a:latin typeface="Open Sans"/>
                <a:ea typeface="Open Sans"/>
                <a:cs typeface="Open Sans"/>
                <a:sym typeface="Open Sans"/>
              </a:rPr>
              <a:t>OReP</a:t>
            </a:r>
            <a:endParaRPr lang="it-IT" sz="2000" i="0" u="none" strike="noStrike" cap="none" dirty="0">
              <a:solidFill>
                <a:srgbClr val="76923C"/>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endParaRPr lang="it-IT" sz="2000" dirty="0">
              <a:solidFill>
                <a:srgbClr val="76923C"/>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it-IT" sz="2000" i="0" u="none" strike="noStrike" cap="none" dirty="0">
                <a:solidFill>
                  <a:srgbClr val="76923C"/>
                </a:solidFill>
                <a:latin typeface="Open Sans"/>
                <a:ea typeface="Open Sans"/>
                <a:cs typeface="Open Sans"/>
                <a:sym typeface="Open Sans"/>
              </a:rPr>
              <a:t> </a:t>
            </a:r>
            <a:endParaRPr sz="1400" i="0" u="none" strike="noStrike" cap="none" dirty="0">
              <a:solidFill>
                <a:srgbClr val="000000"/>
              </a:solidFill>
              <a:latin typeface="Open Sans"/>
              <a:ea typeface="Open Sans"/>
              <a:cs typeface="Open Sans"/>
              <a:sym typeface="Open Sans"/>
            </a:endParaRPr>
          </a:p>
        </p:txBody>
      </p:sp>
      <p:sp>
        <p:nvSpPr>
          <p:cNvPr id="2" name="CasellaDiTesto 1">
            <a:extLst>
              <a:ext uri="{FF2B5EF4-FFF2-40B4-BE49-F238E27FC236}">
                <a16:creationId xmlns:a16="http://schemas.microsoft.com/office/drawing/2014/main" id="{8202EFE5-7061-4752-901E-51140301BC6A}"/>
              </a:ext>
            </a:extLst>
          </p:cNvPr>
          <p:cNvSpPr txBox="1"/>
          <p:nvPr/>
        </p:nvSpPr>
        <p:spPr>
          <a:xfrm>
            <a:off x="1365976" y="6286046"/>
            <a:ext cx="6601432" cy="523220"/>
          </a:xfrm>
          <a:prstGeom prst="rect">
            <a:avLst/>
          </a:prstGeom>
          <a:noFill/>
        </p:spPr>
        <p:txBody>
          <a:bodyPr wrap="square" rtlCol="0">
            <a:spAutoFit/>
          </a:bodyPr>
          <a:lstStyle/>
          <a:p>
            <a:pPr algn="ctr"/>
            <a:r>
              <a:rPr lang="it-IT" b="1" dirty="0">
                <a:solidFill>
                  <a:schemeClr val="bg1"/>
                </a:solidFill>
              </a:rPr>
              <a:t>Le analisi riportate in questa presentazione si riferiscono a dati antecedenti il 24.02.2022, salvo il DL 17/2022 del 1 marzo, in corso di conversione. </a:t>
            </a:r>
          </a:p>
        </p:txBody>
      </p:sp>
      <p:pic>
        <p:nvPicPr>
          <p:cNvPr id="9" name="Immagine 8">
            <a:extLst>
              <a:ext uri="{FF2B5EF4-FFF2-40B4-BE49-F238E27FC236}">
                <a16:creationId xmlns:a16="http://schemas.microsoft.com/office/drawing/2014/main" id="{BD4C0ADB-E9D0-452F-AD53-13091AFB190D}"/>
              </a:ext>
            </a:extLst>
          </p:cNvPr>
          <p:cNvPicPr>
            <a:picLocks noChangeAspect="1"/>
          </p:cNvPicPr>
          <p:nvPr/>
        </p:nvPicPr>
        <p:blipFill rotWithShape="1">
          <a:blip r:embed="rId5" cstate="print"/>
          <a:srcRect t="8850" b="8768"/>
          <a:stretch/>
        </p:blipFill>
        <p:spPr bwMode="auto">
          <a:xfrm>
            <a:off x="2359269" y="1175577"/>
            <a:ext cx="4425461" cy="191455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257" name="Google Shape;257;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ts val="0"/>
              </a:spcBef>
              <a:spcAft>
                <a:spcPts val="0"/>
              </a:spcAft>
              <a:buClr>
                <a:schemeClr val="dk1"/>
              </a:buClr>
              <a:buSzPts val="3200"/>
              <a:buNone/>
            </a:pPr>
            <a:endParaRPr/>
          </a:p>
        </p:txBody>
      </p:sp>
      <p:pic>
        <p:nvPicPr>
          <p:cNvPr id="258" name="Google Shape;258;p7"/>
          <p:cNvPicPr preferRelativeResize="0"/>
          <p:nvPr/>
        </p:nvPicPr>
        <p:blipFill rotWithShape="1">
          <a:blip r:embed="rId3">
            <a:alphaModFix/>
          </a:blip>
          <a:srcRect/>
          <a:stretch/>
        </p:blipFill>
        <p:spPr>
          <a:xfrm>
            <a:off x="-8306" y="0"/>
            <a:ext cx="9152306" cy="6897287"/>
          </a:xfrm>
          <a:prstGeom prst="rect">
            <a:avLst/>
          </a:prstGeom>
          <a:solidFill>
            <a:srgbClr val="EAF1DD"/>
          </a:solidFill>
          <a:ln w="9525" cap="flat" cmpd="sng">
            <a:solidFill>
              <a:srgbClr val="9BBB59"/>
            </a:solidFill>
            <a:prstDash val="solid"/>
            <a:miter lim="800000"/>
            <a:headEnd type="none" w="sm" len="sm"/>
            <a:tailEnd type="none" w="sm" len="sm"/>
          </a:ln>
        </p:spPr>
      </p:pic>
      <p:sp>
        <p:nvSpPr>
          <p:cNvPr id="260" name="Google Shape;260;p7"/>
          <p:cNvSpPr txBox="1"/>
          <p:nvPr/>
        </p:nvSpPr>
        <p:spPr>
          <a:xfrm>
            <a:off x="218941" y="2996803"/>
            <a:ext cx="4977178" cy="584735"/>
          </a:xfrm>
          <a:prstGeom prst="rect">
            <a:avLst/>
          </a:prstGeom>
          <a:solidFill>
            <a:srgbClr val="EAF1DD"/>
          </a:solidFill>
          <a:ln w="9525"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Open Sans"/>
                <a:ea typeface="Open Sans"/>
                <a:cs typeface="Open Sans"/>
                <a:sym typeface="Open Sans"/>
              </a:rPr>
              <a:t>Comune + abitanti  </a:t>
            </a:r>
            <a:endParaRPr sz="14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0" i="0" u="none" strike="noStrike" cap="none" dirty="0">
                <a:solidFill>
                  <a:schemeClr val="dk1"/>
                </a:solidFill>
                <a:latin typeface="Open Sans"/>
                <a:ea typeface="Open Sans"/>
                <a:cs typeface="Open Sans"/>
                <a:sym typeface="Open Sans"/>
              </a:rPr>
              <a:t>(investimento pubblico per impianti su edifici pubblici)</a:t>
            </a:r>
            <a:endParaRPr sz="1400" b="0" i="0" u="none" strike="noStrike" cap="none" dirty="0">
              <a:solidFill>
                <a:schemeClr val="dk1"/>
              </a:solidFill>
              <a:latin typeface="Open Sans"/>
              <a:ea typeface="Open Sans"/>
              <a:cs typeface="Open Sans"/>
              <a:sym typeface="Open Sans"/>
            </a:endParaRPr>
          </a:p>
        </p:txBody>
      </p:sp>
      <p:sp>
        <p:nvSpPr>
          <p:cNvPr id="261" name="Google Shape;261;p7"/>
          <p:cNvSpPr txBox="1"/>
          <p:nvPr/>
        </p:nvSpPr>
        <p:spPr>
          <a:xfrm>
            <a:off x="2484203" y="1883395"/>
            <a:ext cx="1456732" cy="369291"/>
          </a:xfrm>
          <a:prstGeom prst="rect">
            <a:avLst/>
          </a:prstGeom>
          <a:solidFill>
            <a:srgbClr val="EAF1DD"/>
          </a:solidFill>
          <a:ln w="9525"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Open Sans"/>
                <a:ea typeface="Open Sans"/>
                <a:cs typeface="Open Sans"/>
                <a:sym typeface="Open Sans"/>
              </a:rPr>
              <a:t>Condomini</a:t>
            </a:r>
            <a:endParaRPr sz="1800" b="0" i="0" u="none" strike="noStrike" cap="none" dirty="0">
              <a:solidFill>
                <a:schemeClr val="dk1"/>
              </a:solidFill>
              <a:latin typeface="Open Sans"/>
              <a:ea typeface="Open Sans"/>
              <a:cs typeface="Open Sans"/>
              <a:sym typeface="Open Sans"/>
            </a:endParaRPr>
          </a:p>
        </p:txBody>
      </p:sp>
      <p:pic>
        <p:nvPicPr>
          <p:cNvPr id="263" name="Google Shape;263;p7" descr="Il regolamento di condominio"/>
          <p:cNvPicPr preferRelativeResize="0"/>
          <p:nvPr/>
        </p:nvPicPr>
        <p:blipFill rotWithShape="1">
          <a:blip r:embed="rId4">
            <a:alphaModFix/>
          </a:blip>
          <a:srcRect/>
          <a:stretch/>
        </p:blipFill>
        <p:spPr>
          <a:xfrm>
            <a:off x="5851571" y="1529390"/>
            <a:ext cx="1456732" cy="1078553"/>
          </a:xfrm>
          <a:prstGeom prst="rect">
            <a:avLst/>
          </a:prstGeom>
          <a:no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pic>
      <p:pic>
        <p:nvPicPr>
          <p:cNvPr id="264" name="Google Shape;264;p7" descr="Il fotovoltaico negli edifici scolastici: progetti e scuole virtuose"/>
          <p:cNvPicPr preferRelativeResize="0"/>
          <p:nvPr/>
        </p:nvPicPr>
        <p:blipFill rotWithShape="1">
          <a:blip r:embed="rId5">
            <a:alphaModFix/>
          </a:blip>
          <a:srcRect/>
          <a:stretch/>
        </p:blipFill>
        <p:spPr>
          <a:xfrm>
            <a:off x="5687404" y="3177926"/>
            <a:ext cx="1785065" cy="817657"/>
          </a:xfrm>
          <a:prstGeom prst="rect">
            <a:avLst/>
          </a:prstGeom>
          <a:no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pic>
      <p:sp>
        <p:nvSpPr>
          <p:cNvPr id="266" name="Google Shape;266;p7"/>
          <p:cNvSpPr txBox="1"/>
          <p:nvPr/>
        </p:nvSpPr>
        <p:spPr>
          <a:xfrm>
            <a:off x="457200" y="3733437"/>
            <a:ext cx="4738903" cy="369291"/>
          </a:xfrm>
          <a:prstGeom prst="rect">
            <a:avLst/>
          </a:prstGeom>
          <a:solidFill>
            <a:srgbClr val="EAF1DD"/>
          </a:solidFill>
          <a:ln w="9525" cap="flat" cmpd="sng">
            <a:solidFill>
              <a:srgbClr val="9BBB59"/>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Open Sans"/>
                <a:ea typeface="Open Sans"/>
                <a:cs typeface="Open Sans"/>
                <a:sym typeface="Open Sans"/>
              </a:rPr>
              <a:t>Investimento da ESCO/Multi-Utilities (PPP)</a:t>
            </a:r>
            <a:endParaRPr sz="1800" b="0" i="0" u="none" strike="noStrike" cap="none">
              <a:solidFill>
                <a:schemeClr val="dk1"/>
              </a:solidFill>
              <a:latin typeface="Open Sans"/>
              <a:ea typeface="Open Sans"/>
              <a:cs typeface="Open Sans"/>
              <a:sym typeface="Open Sans"/>
            </a:endParaRPr>
          </a:p>
        </p:txBody>
      </p:sp>
      <p:sp>
        <p:nvSpPr>
          <p:cNvPr id="267" name="Google Shape;267;p7"/>
          <p:cNvSpPr txBox="1"/>
          <p:nvPr/>
        </p:nvSpPr>
        <p:spPr>
          <a:xfrm>
            <a:off x="2731208" y="324268"/>
            <a:ext cx="5293200" cy="70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M2C2I1.2: Potenziali modelli </a:t>
            </a:r>
            <a:r>
              <a:rPr lang="it-IT" sz="2000" b="1" dirty="0">
                <a:solidFill>
                  <a:schemeClr val="accent3"/>
                </a:solidFill>
                <a:latin typeface="Open Sans"/>
                <a:ea typeface="Open Sans"/>
                <a:cs typeface="Open Sans"/>
                <a:sym typeface="Open Sans"/>
              </a:rPr>
              <a:t> </a:t>
            </a:r>
            <a:r>
              <a:rPr lang="it-IT" sz="2000" b="1" i="0" u="none" strike="noStrike" cap="none" dirty="0">
                <a:solidFill>
                  <a:schemeClr val="accent3"/>
                </a:solidFill>
                <a:latin typeface="Open Sans"/>
                <a:ea typeface="Open Sans"/>
                <a:cs typeface="Open Sans"/>
                <a:sym typeface="Open Sans"/>
              </a:rPr>
              <a:t>di business</a:t>
            </a:r>
            <a:r>
              <a:rPr lang="it-IT" dirty="0">
                <a:latin typeface="Open Sans"/>
                <a:ea typeface="Open Sans"/>
                <a:cs typeface="Open Sans"/>
                <a:sym typeface="Open Sans"/>
              </a:rPr>
              <a:t> </a:t>
            </a:r>
            <a:r>
              <a:rPr lang="it-IT" sz="2000" b="1" dirty="0">
                <a:solidFill>
                  <a:schemeClr val="accent3"/>
                </a:solidFill>
                <a:latin typeface="Open Sans"/>
                <a:ea typeface="Open Sans"/>
                <a:cs typeface="Open Sans"/>
                <a:sym typeface="Open Sans"/>
              </a:rPr>
              <a:t>nel PNRR</a:t>
            </a:r>
            <a:endParaRPr sz="1400" b="0" i="0" u="none" strike="noStrike" cap="none" dirty="0">
              <a:solidFill>
                <a:srgbClr val="000000"/>
              </a:solidFill>
              <a:latin typeface="Open Sans"/>
              <a:ea typeface="Open Sans"/>
              <a:cs typeface="Open Sans"/>
              <a:sym typeface="Open Sans"/>
            </a:endParaRPr>
          </a:p>
        </p:txBody>
      </p:sp>
      <p:sp>
        <p:nvSpPr>
          <p:cNvPr id="14" name="Google Shape;277;p8">
            <a:extLst>
              <a:ext uri="{FF2B5EF4-FFF2-40B4-BE49-F238E27FC236}">
                <a16:creationId xmlns:a16="http://schemas.microsoft.com/office/drawing/2014/main" id="{4006C9FC-1342-4484-8ADC-E435BCD069FE}"/>
              </a:ext>
            </a:extLst>
          </p:cNvPr>
          <p:cNvSpPr txBox="1"/>
          <p:nvPr/>
        </p:nvSpPr>
        <p:spPr>
          <a:xfrm>
            <a:off x="631889" y="4694767"/>
            <a:ext cx="4329216" cy="369291"/>
          </a:xfrm>
          <a:prstGeom prst="rect">
            <a:avLst/>
          </a:prstGeom>
          <a:solidFill>
            <a:srgbClr val="EAF1DD"/>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Open Sans"/>
                <a:ea typeface="Open Sans"/>
                <a:cs typeface="Open Sans"/>
                <a:sym typeface="Open Sans"/>
              </a:rPr>
              <a:t>Azienda + PA + cittadini (borghi storici)</a:t>
            </a:r>
            <a:endParaRPr sz="1800" b="0" i="0" u="none" strike="noStrike" cap="none" dirty="0">
              <a:solidFill>
                <a:schemeClr val="dk1"/>
              </a:solidFill>
              <a:latin typeface="Open Sans"/>
              <a:ea typeface="Open Sans"/>
              <a:cs typeface="Open Sans"/>
              <a:sym typeface="Open Sans"/>
            </a:endParaRPr>
          </a:p>
        </p:txBody>
      </p:sp>
      <p:pic>
        <p:nvPicPr>
          <p:cNvPr id="15" name="Google Shape;278;p8" descr="Impianti fotovoltaici industriali: quanto conviene oggi il fotovoltaico per  aziende?">
            <a:extLst>
              <a:ext uri="{FF2B5EF4-FFF2-40B4-BE49-F238E27FC236}">
                <a16:creationId xmlns:a16="http://schemas.microsoft.com/office/drawing/2014/main" id="{4318592A-37D3-4A3A-B57E-9E9EA5FA9FDA}"/>
              </a:ext>
            </a:extLst>
          </p:cNvPr>
          <p:cNvPicPr preferRelativeResize="0"/>
          <p:nvPr/>
        </p:nvPicPr>
        <p:blipFill rotWithShape="1">
          <a:blip r:embed="rId6">
            <a:alphaModFix/>
          </a:blip>
          <a:srcRect/>
          <a:stretch/>
        </p:blipFill>
        <p:spPr>
          <a:xfrm>
            <a:off x="5418305" y="4531450"/>
            <a:ext cx="1437019" cy="646291"/>
          </a:xfrm>
          <a:prstGeom prst="rect">
            <a:avLst/>
          </a:prstGeom>
          <a:no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pic>
      <p:pic>
        <p:nvPicPr>
          <p:cNvPr id="16" name="Google Shape;279;p8" descr="I 20 Borghi più belli d&amp;#39;Italia: Classifica Ufficiale">
            <a:extLst>
              <a:ext uri="{FF2B5EF4-FFF2-40B4-BE49-F238E27FC236}">
                <a16:creationId xmlns:a16="http://schemas.microsoft.com/office/drawing/2014/main" id="{4C464920-DE7F-4B68-9177-7485DFB0A301}"/>
              </a:ext>
            </a:extLst>
          </p:cNvPr>
          <p:cNvPicPr preferRelativeResize="0"/>
          <p:nvPr/>
        </p:nvPicPr>
        <p:blipFill rotWithShape="1">
          <a:blip r:embed="rId7">
            <a:alphaModFix/>
          </a:blip>
          <a:srcRect/>
          <a:stretch/>
        </p:blipFill>
        <p:spPr>
          <a:xfrm>
            <a:off x="7159976" y="4421003"/>
            <a:ext cx="1683411" cy="826710"/>
          </a:xfrm>
          <a:prstGeom prst="rect">
            <a:avLst/>
          </a:prstGeom>
          <a:no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pic>
      <p:sp>
        <p:nvSpPr>
          <p:cNvPr id="17" name="Google Shape;276;p8">
            <a:extLst>
              <a:ext uri="{FF2B5EF4-FFF2-40B4-BE49-F238E27FC236}">
                <a16:creationId xmlns:a16="http://schemas.microsoft.com/office/drawing/2014/main" id="{D7CE99FA-997F-4223-9DF0-58FF40B7B182}"/>
              </a:ext>
            </a:extLst>
          </p:cNvPr>
          <p:cNvSpPr txBox="1"/>
          <p:nvPr/>
        </p:nvSpPr>
        <p:spPr>
          <a:xfrm>
            <a:off x="776359" y="6025389"/>
            <a:ext cx="4066562" cy="369291"/>
          </a:xfrm>
          <a:prstGeom prst="rect">
            <a:avLst/>
          </a:prstGeom>
          <a:solidFill>
            <a:srgbClr val="EAF1DD"/>
          </a:solid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Open Sans"/>
                <a:ea typeface="Open Sans"/>
                <a:cs typeface="Open Sans"/>
                <a:sym typeface="Open Sans"/>
              </a:rPr>
              <a:t>Centri commerciali/supermercati</a:t>
            </a:r>
            <a:endParaRPr sz="1800" b="0" i="0" u="none" strike="noStrike" cap="none" dirty="0">
              <a:solidFill>
                <a:schemeClr val="dk1"/>
              </a:solidFill>
              <a:latin typeface="Open Sans"/>
              <a:ea typeface="Open Sans"/>
              <a:cs typeface="Open Sans"/>
              <a:sym typeface="Open Sans"/>
            </a:endParaRPr>
          </a:p>
        </p:txBody>
      </p:sp>
      <p:pic>
        <p:nvPicPr>
          <p:cNvPr id="18" name="Google Shape;280;p8" descr="Parcheggio fotovoltaico - Una duplice utilità">
            <a:extLst>
              <a:ext uri="{FF2B5EF4-FFF2-40B4-BE49-F238E27FC236}">
                <a16:creationId xmlns:a16="http://schemas.microsoft.com/office/drawing/2014/main" id="{F4B21D80-3650-409E-9591-E9533AAC3839}"/>
              </a:ext>
            </a:extLst>
          </p:cNvPr>
          <p:cNvPicPr preferRelativeResize="0"/>
          <p:nvPr/>
        </p:nvPicPr>
        <p:blipFill rotWithShape="1">
          <a:blip r:embed="rId8">
            <a:alphaModFix/>
          </a:blip>
          <a:srcRect r="23988"/>
          <a:stretch/>
        </p:blipFill>
        <p:spPr>
          <a:xfrm>
            <a:off x="5312717" y="5501791"/>
            <a:ext cx="1542607" cy="1047196"/>
          </a:xfrm>
          <a:prstGeom prst="rect">
            <a:avLst/>
          </a:prstGeom>
          <a:no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pic>
      <p:pic>
        <p:nvPicPr>
          <p:cNvPr id="19" name="Google Shape;281;p8" descr="Supermercati a confronto: abitudini e preferenze degli italiani">
            <a:extLst>
              <a:ext uri="{FF2B5EF4-FFF2-40B4-BE49-F238E27FC236}">
                <a16:creationId xmlns:a16="http://schemas.microsoft.com/office/drawing/2014/main" id="{C996D495-E034-41D9-AC66-2372401E8E86}"/>
              </a:ext>
            </a:extLst>
          </p:cNvPr>
          <p:cNvPicPr preferRelativeResize="0"/>
          <p:nvPr/>
        </p:nvPicPr>
        <p:blipFill rotWithShape="1">
          <a:blip r:embed="rId9">
            <a:alphaModFix/>
          </a:blip>
          <a:srcRect/>
          <a:stretch/>
        </p:blipFill>
        <p:spPr>
          <a:xfrm>
            <a:off x="7291668" y="5501791"/>
            <a:ext cx="1542608" cy="1047196"/>
          </a:xfrm>
          <a:prstGeom prst="rect">
            <a:avLst/>
          </a:prstGeom>
          <a:noFill/>
          <a:ln w="9525" cap="flat" cmpd="sng">
            <a:solidFill>
              <a:schemeClr val="accent3"/>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241" name="Google Shape;241;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242" name="Google Shape;242;p5"/>
          <p:cNvPicPr preferRelativeResize="0"/>
          <p:nvPr/>
        </p:nvPicPr>
        <p:blipFill rotWithShape="1">
          <a:blip r:embed="rId3">
            <a:alphaModFix/>
          </a:blip>
          <a:srcRect/>
          <a:stretch/>
        </p:blipFill>
        <p:spPr>
          <a:xfrm>
            <a:off x="18803" y="0"/>
            <a:ext cx="9152306" cy="6897287"/>
          </a:xfrm>
          <a:prstGeom prst="rect">
            <a:avLst/>
          </a:prstGeom>
          <a:noFill/>
          <a:ln>
            <a:noFill/>
          </a:ln>
        </p:spPr>
      </p:pic>
      <p:sp>
        <p:nvSpPr>
          <p:cNvPr id="244" name="Google Shape;244;p5"/>
          <p:cNvSpPr txBox="1"/>
          <p:nvPr/>
        </p:nvSpPr>
        <p:spPr>
          <a:xfrm>
            <a:off x="2490537" y="410894"/>
            <a:ext cx="5967663" cy="70784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Decreto attuativo RED II e </a:t>
            </a:r>
            <a:r>
              <a:rPr lang="it-IT" sz="2000" b="1" i="0" u="sng" strike="noStrike" cap="none" dirty="0">
                <a:solidFill>
                  <a:schemeClr val="accent3"/>
                </a:solidFill>
                <a:latin typeface="Open Sans"/>
                <a:ea typeface="Open Sans"/>
                <a:cs typeface="Open Sans"/>
                <a:sym typeface="Open Sans"/>
              </a:rPr>
              <a:t>comunità energetiche</a:t>
            </a:r>
            <a:r>
              <a:rPr lang="it-IT" sz="2000" b="1" i="0" u="none" strike="noStrike" cap="none" dirty="0">
                <a:solidFill>
                  <a:schemeClr val="accent3"/>
                </a:solidFill>
                <a:latin typeface="Open Sans"/>
                <a:ea typeface="Open Sans"/>
                <a:cs typeface="Open Sans"/>
                <a:sym typeface="Open Sans"/>
              </a:rPr>
              <a:t> (art. 32)</a:t>
            </a:r>
            <a:endParaRPr sz="1400" b="0" i="0" u="none" strike="noStrike" cap="none" dirty="0">
              <a:solidFill>
                <a:srgbClr val="000000"/>
              </a:solidFill>
              <a:latin typeface="Open Sans"/>
              <a:ea typeface="Open Sans"/>
              <a:cs typeface="Open Sans"/>
              <a:sym typeface="Open Sans"/>
            </a:endParaRPr>
          </a:p>
        </p:txBody>
      </p:sp>
      <p:sp>
        <p:nvSpPr>
          <p:cNvPr id="245" name="Google Shape;245;p5"/>
          <p:cNvSpPr txBox="1"/>
          <p:nvPr/>
        </p:nvSpPr>
        <p:spPr>
          <a:xfrm>
            <a:off x="4844473" y="3096416"/>
            <a:ext cx="2769461" cy="2400617"/>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None/>
            </a:pPr>
            <a:r>
              <a:rPr lang="it-IT" sz="2800" b="1" i="0" u="none" strike="noStrike" cap="none" dirty="0">
                <a:solidFill>
                  <a:schemeClr val="dk1"/>
                </a:solidFill>
                <a:latin typeface="Open Sans"/>
                <a:ea typeface="Open Sans"/>
                <a:cs typeface="Open Sans"/>
                <a:sym typeface="Open Sans"/>
              </a:rPr>
              <a:t>Estensione della “prossimità</a:t>
            </a:r>
            <a:r>
              <a:rPr lang="it-IT" sz="2800" b="0" i="0" u="none" strike="noStrike" cap="none" dirty="0">
                <a:solidFill>
                  <a:schemeClr val="dk1"/>
                </a:solidFill>
                <a:latin typeface="Open Sans"/>
                <a:ea typeface="Open Sans"/>
                <a:cs typeface="Open Sans"/>
                <a:sym typeface="Open Sans"/>
              </a:rPr>
              <a:t>” alla cabina primaria</a:t>
            </a:r>
            <a:endParaRPr sz="2800" b="0" i="0" u="none" strike="noStrike" cap="none" dirty="0">
              <a:solidFill>
                <a:schemeClr val="dk1"/>
              </a:solidFill>
              <a:latin typeface="Open Sans"/>
              <a:ea typeface="Open Sans"/>
              <a:cs typeface="Open Sans"/>
              <a:sym typeface="Open Sans"/>
            </a:endParaRPr>
          </a:p>
        </p:txBody>
      </p:sp>
      <p:sp>
        <p:nvSpPr>
          <p:cNvPr id="248" name="Google Shape;248;p5"/>
          <p:cNvSpPr/>
          <p:nvPr/>
        </p:nvSpPr>
        <p:spPr>
          <a:xfrm>
            <a:off x="1816387" y="2167836"/>
            <a:ext cx="2840636" cy="4467068"/>
          </a:xfrm>
          <a:prstGeom prst="roundRect">
            <a:avLst>
              <a:gd name="adj"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5"/>
          <p:cNvSpPr txBox="1"/>
          <p:nvPr/>
        </p:nvSpPr>
        <p:spPr>
          <a:xfrm>
            <a:off x="1873884" y="2932171"/>
            <a:ext cx="2662800" cy="2831504"/>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None/>
            </a:pPr>
            <a:r>
              <a:rPr lang="it-IT" sz="2800" b="0" i="0" u="none" strike="noStrike" cap="none" dirty="0">
                <a:solidFill>
                  <a:schemeClr val="dk1"/>
                </a:solidFill>
                <a:latin typeface="Open Sans"/>
                <a:ea typeface="Open Sans"/>
                <a:cs typeface="Open Sans"/>
                <a:sym typeface="Open Sans"/>
              </a:rPr>
              <a:t>Potenza energetica </a:t>
            </a:r>
            <a:r>
              <a:rPr lang="it-IT" sz="2800" b="1" i="0" u="none" strike="noStrike" cap="none" dirty="0">
                <a:solidFill>
                  <a:schemeClr val="dk1"/>
                </a:solidFill>
                <a:latin typeface="Open Sans"/>
                <a:ea typeface="Open Sans"/>
                <a:cs typeface="Open Sans"/>
                <a:sym typeface="Open Sans"/>
              </a:rPr>
              <a:t>fino a 1 MW  </a:t>
            </a:r>
            <a:r>
              <a:rPr lang="it-IT" sz="2800" b="0" i="0" u="none" strike="noStrike" cap="none" dirty="0">
                <a:solidFill>
                  <a:schemeClr val="dk1"/>
                </a:solidFill>
                <a:latin typeface="Open Sans"/>
                <a:ea typeface="Open Sans"/>
                <a:cs typeface="Open Sans"/>
                <a:sym typeface="Open Sans"/>
              </a:rPr>
              <a:t>superando i  200 kW del passato</a:t>
            </a:r>
            <a:endParaRPr sz="2800" b="0" i="0" u="none" strike="noStrike" cap="none" dirty="0">
              <a:solidFill>
                <a:schemeClr val="dk1"/>
              </a:solidFill>
              <a:latin typeface="Open Sans"/>
              <a:ea typeface="Open Sans"/>
              <a:cs typeface="Open Sans"/>
              <a:sym typeface="Open Sans"/>
            </a:endParaRPr>
          </a:p>
        </p:txBody>
      </p:sp>
      <p:sp>
        <p:nvSpPr>
          <p:cNvPr id="250" name="Google Shape;250;p5"/>
          <p:cNvSpPr/>
          <p:nvPr/>
        </p:nvSpPr>
        <p:spPr>
          <a:xfrm>
            <a:off x="4794651" y="2167836"/>
            <a:ext cx="2840636" cy="4467068"/>
          </a:xfrm>
          <a:prstGeom prst="roundRect">
            <a:avLst>
              <a:gd name="adj" fmla="val 16667"/>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4" name="Google Shape;439;g11fa0c88075_0_5">
            <a:extLst>
              <a:ext uri="{FF2B5EF4-FFF2-40B4-BE49-F238E27FC236}">
                <a16:creationId xmlns:a16="http://schemas.microsoft.com/office/drawing/2014/main" id="{029653C3-86D4-4F00-A8A8-3AA449FB613F}"/>
              </a:ext>
            </a:extLst>
          </p:cNvPr>
          <p:cNvGrpSpPr/>
          <p:nvPr/>
        </p:nvGrpSpPr>
        <p:grpSpPr>
          <a:xfrm>
            <a:off x="4643752" y="4036358"/>
            <a:ext cx="260366" cy="260366"/>
            <a:chOff x="3157188" y="909150"/>
            <a:chExt cx="470400" cy="470400"/>
          </a:xfrm>
        </p:grpSpPr>
        <p:sp>
          <p:nvSpPr>
            <p:cNvPr id="15" name="Google Shape;440;g11fa0c88075_0_5">
              <a:extLst>
                <a:ext uri="{FF2B5EF4-FFF2-40B4-BE49-F238E27FC236}">
                  <a16:creationId xmlns:a16="http://schemas.microsoft.com/office/drawing/2014/main" id="{3DA53417-0088-48B5-A4AE-014B5C69F0C5}"/>
                </a:ext>
              </a:extLst>
            </p:cNvPr>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41;g11fa0c88075_0_5">
              <a:extLst>
                <a:ext uri="{FF2B5EF4-FFF2-40B4-BE49-F238E27FC236}">
                  <a16:creationId xmlns:a16="http://schemas.microsoft.com/office/drawing/2014/main" id="{610C204A-3F7F-45C8-9AF5-7B87CAC5A01C}"/>
                </a:ext>
              </a:extLst>
            </p:cNvPr>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47;p5">
            <a:extLst>
              <a:ext uri="{FF2B5EF4-FFF2-40B4-BE49-F238E27FC236}">
                <a16:creationId xmlns:a16="http://schemas.microsoft.com/office/drawing/2014/main" id="{B04476B4-D6ED-4B81-878A-9A9EB1FDEAFD}"/>
              </a:ext>
            </a:extLst>
          </p:cNvPr>
          <p:cNvSpPr txBox="1"/>
          <p:nvPr/>
        </p:nvSpPr>
        <p:spPr>
          <a:xfrm>
            <a:off x="557619" y="1168969"/>
            <a:ext cx="8020455"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800" i="0" strike="noStrike" cap="none" dirty="0">
                <a:solidFill>
                  <a:srgbClr val="C00000"/>
                </a:solidFill>
                <a:latin typeface="Open Sans"/>
                <a:ea typeface="Open Sans"/>
                <a:cs typeface="Open Sans"/>
                <a:sym typeface="Open Sans"/>
              </a:rPr>
              <a:t>Il  PNRR ha un focus stretto sui </a:t>
            </a:r>
            <a:r>
              <a:rPr lang="it-IT" sz="1800" b="1" i="0" strike="noStrike" cap="none" dirty="0">
                <a:solidFill>
                  <a:srgbClr val="C00000"/>
                </a:solidFill>
                <a:latin typeface="Open Sans"/>
                <a:ea typeface="Open Sans"/>
                <a:cs typeface="Open Sans"/>
                <a:sym typeface="Open Sans"/>
              </a:rPr>
              <a:t>comuni con meno di 5000 abitanti</a:t>
            </a:r>
            <a:r>
              <a:rPr lang="it-IT" sz="1800" i="0" strike="noStrike" cap="none" dirty="0">
                <a:solidFill>
                  <a:srgbClr val="C00000"/>
                </a:solidFill>
                <a:latin typeface="Open Sans"/>
                <a:ea typeface="Open Sans"/>
                <a:cs typeface="Open Sans"/>
                <a:sym typeface="Open Sans"/>
              </a:rPr>
              <a:t>, ma il </a:t>
            </a:r>
            <a:r>
              <a:rPr lang="it-IT" sz="1800" b="1" i="0" strike="noStrike" cap="none" dirty="0">
                <a:solidFill>
                  <a:srgbClr val="C00000"/>
                </a:solidFill>
                <a:latin typeface="Open Sans"/>
                <a:ea typeface="Open Sans"/>
                <a:cs typeface="Open Sans"/>
                <a:sym typeface="Open Sans"/>
              </a:rPr>
              <a:t>Decreto RED II </a:t>
            </a:r>
            <a:r>
              <a:rPr lang="it-IT" sz="1800" i="0" strike="noStrike" cap="none" dirty="0">
                <a:solidFill>
                  <a:srgbClr val="C00000"/>
                </a:solidFill>
                <a:latin typeface="Open Sans"/>
                <a:ea typeface="Open Sans"/>
                <a:cs typeface="Open Sans"/>
                <a:sym typeface="Open Sans"/>
              </a:rPr>
              <a:t>sembra comunque incentivare la partecipazione delle imprese alla creazione delle comunità energetiche nei piccoli centri: </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9"/>
          <p:cNvGrpSpPr/>
          <p:nvPr/>
        </p:nvGrpSpPr>
        <p:grpSpPr>
          <a:xfrm>
            <a:off x="814619" y="2221027"/>
            <a:ext cx="6983733" cy="4076392"/>
            <a:chOff x="576097" y="2664299"/>
            <a:chExt cx="6983733" cy="4076392"/>
          </a:xfrm>
        </p:grpSpPr>
        <p:sp>
          <p:nvSpPr>
            <p:cNvPr id="291" name="Google Shape;291;p9"/>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9"/>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293" name="Google Shape;29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294" name="Google Shape;294;p9"/>
          <p:cNvPicPr preferRelativeResize="0"/>
          <p:nvPr/>
        </p:nvPicPr>
        <p:blipFill rotWithShape="1">
          <a:blip r:embed="rId3">
            <a:alphaModFix/>
          </a:blip>
          <a:srcRect/>
          <a:stretch/>
        </p:blipFill>
        <p:spPr>
          <a:xfrm>
            <a:off x="-20411" y="0"/>
            <a:ext cx="9164411" cy="6925117"/>
          </a:xfrm>
          <a:prstGeom prst="rect">
            <a:avLst/>
          </a:prstGeom>
          <a:noFill/>
          <a:ln>
            <a:noFill/>
          </a:ln>
        </p:spPr>
      </p:pic>
      <p:sp>
        <p:nvSpPr>
          <p:cNvPr id="295" name="Google Shape;295;p9"/>
          <p:cNvSpPr txBox="1"/>
          <p:nvPr/>
        </p:nvSpPr>
        <p:spPr>
          <a:xfrm>
            <a:off x="3584391" y="647225"/>
            <a:ext cx="451680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M2C2I1.4: sviluppo </a:t>
            </a:r>
            <a:r>
              <a:rPr lang="it-IT" sz="2000" b="1" i="0" u="sng" strike="noStrike" cap="none" dirty="0">
                <a:solidFill>
                  <a:schemeClr val="accent3"/>
                </a:solidFill>
                <a:latin typeface="Open Sans"/>
                <a:ea typeface="Open Sans"/>
                <a:cs typeface="Open Sans"/>
                <a:sym typeface="Open Sans"/>
              </a:rPr>
              <a:t>biometano</a:t>
            </a:r>
            <a:endParaRPr sz="1400" b="0" i="0" u="sng" strike="noStrike" cap="none" dirty="0">
              <a:solidFill>
                <a:srgbClr val="000000"/>
              </a:solidFill>
              <a:latin typeface="Open Sans"/>
              <a:ea typeface="Open Sans"/>
              <a:cs typeface="Open Sans"/>
              <a:sym typeface="Open Sans"/>
            </a:endParaRPr>
          </a:p>
        </p:txBody>
      </p:sp>
      <p:sp>
        <p:nvSpPr>
          <p:cNvPr id="296" name="Google Shape;296;p9"/>
          <p:cNvSpPr txBox="1"/>
          <p:nvPr/>
        </p:nvSpPr>
        <p:spPr>
          <a:xfrm>
            <a:off x="289436" y="2109692"/>
            <a:ext cx="3981600" cy="2697000"/>
          </a:xfrm>
          <a:prstGeom prst="rect">
            <a:avLst/>
          </a:prstGeom>
          <a:noFill/>
          <a:ln>
            <a:noFill/>
          </a:ln>
        </p:spPr>
        <p:txBody>
          <a:bodyPr spcFirstLastPara="1" wrap="square" lIns="0" tIns="109850" rIns="0" bIns="0" anchor="t" anchorCtr="0">
            <a:spAutoFit/>
          </a:bodyPr>
          <a:lstStyle/>
          <a:p>
            <a:pPr marL="12700" marR="0" lvl="0" indent="0" algn="l" rtl="0">
              <a:lnSpc>
                <a:spcPct val="15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Descrizione </a:t>
            </a: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1">
                <a:solidFill>
                  <a:schemeClr val="dk1"/>
                </a:solidFill>
                <a:latin typeface="Open Sans"/>
                <a:ea typeface="Open Sans"/>
                <a:cs typeface="Open Sans"/>
                <a:sym typeface="Open Sans"/>
              </a:rPr>
              <a:t>Conversione </a:t>
            </a:r>
            <a:r>
              <a:rPr lang="it-IT" sz="1600" b="1" i="0" u="none" strike="noStrike" cap="none">
                <a:solidFill>
                  <a:schemeClr val="dk1"/>
                </a:solidFill>
                <a:latin typeface="Open Sans"/>
                <a:ea typeface="Open Sans"/>
                <a:cs typeface="Open Sans"/>
                <a:sym typeface="Open Sans"/>
              </a:rPr>
              <a:t> impianti</a:t>
            </a:r>
            <a:r>
              <a:rPr lang="it-IT" sz="1600" b="0" i="0" u="none" strike="noStrike" cap="none">
                <a:solidFill>
                  <a:schemeClr val="dk1"/>
                </a:solidFill>
                <a:latin typeface="Open Sans"/>
                <a:ea typeface="Open Sans"/>
                <a:cs typeface="Open Sans"/>
                <a:sym typeface="Open Sans"/>
              </a:rPr>
              <a:t> biogas agricoli esistenti in </a:t>
            </a:r>
            <a:r>
              <a:rPr lang="it-IT" sz="1600">
                <a:solidFill>
                  <a:schemeClr val="dk1"/>
                </a:solidFill>
                <a:latin typeface="Open Sans"/>
                <a:ea typeface="Open Sans"/>
                <a:cs typeface="Open Sans"/>
                <a:sym typeface="Open Sans"/>
              </a:rPr>
              <a:t>biometano</a:t>
            </a:r>
            <a:r>
              <a:rPr lang="it-IT" sz="1600" b="0" i="0" u="none" strike="noStrike" cap="none">
                <a:solidFill>
                  <a:schemeClr val="dk1"/>
                </a:solidFill>
                <a:latin typeface="Open Sans"/>
                <a:ea typeface="Open Sans"/>
                <a:cs typeface="Open Sans"/>
                <a:sym typeface="Open Sans"/>
              </a:rPr>
              <a:t> + </a:t>
            </a:r>
            <a:r>
              <a:rPr lang="it-IT" sz="1600" b="1" i="0" u="none" strike="noStrike" cap="none">
                <a:solidFill>
                  <a:schemeClr val="dk1"/>
                </a:solidFill>
                <a:latin typeface="Open Sans"/>
                <a:ea typeface="Open Sans"/>
                <a:cs typeface="Open Sans"/>
                <a:sym typeface="Open Sans"/>
              </a:rPr>
              <a:t>realizzazione nuovi impianti </a:t>
            </a:r>
            <a:endParaRPr sz="1400" b="0" i="0" u="none" strike="noStrike" cap="none">
              <a:solidFill>
                <a:srgbClr val="000000"/>
              </a:solidFill>
              <a:latin typeface="Open Sans"/>
              <a:ea typeface="Open Sans"/>
              <a:cs typeface="Open Sans"/>
              <a:sym typeface="Open Sans"/>
            </a:endParaRPr>
          </a:p>
          <a:p>
            <a:pPr marL="285750" marR="0" lvl="0" indent="-18415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Diffusione </a:t>
            </a:r>
            <a:r>
              <a:rPr lang="it-IT" sz="1600" b="1" i="0" u="none" strike="noStrike" cap="none">
                <a:solidFill>
                  <a:schemeClr val="dk1"/>
                </a:solidFill>
                <a:latin typeface="Open Sans"/>
                <a:ea typeface="Open Sans"/>
                <a:cs typeface="Open Sans"/>
                <a:sym typeface="Open Sans"/>
              </a:rPr>
              <a:t>pratiche a favore dell’economia circolare</a:t>
            </a:r>
            <a:r>
              <a:rPr lang="it-IT" sz="1600" b="0" i="0" u="none" strike="noStrike" cap="none">
                <a:solidFill>
                  <a:schemeClr val="dk1"/>
                </a:solidFill>
                <a:latin typeface="Open Sans"/>
                <a:ea typeface="Open Sans"/>
                <a:cs typeface="Open Sans"/>
                <a:sym typeface="Open Sans"/>
              </a:rPr>
              <a:t> (poli consortili per il trattamento del digestato, trattori agricoli alimentati a metano, efficientamento termico ecc..)</a:t>
            </a:r>
            <a:endParaRPr sz="1400" b="0" i="0" u="none" strike="noStrike" cap="none">
              <a:solidFill>
                <a:srgbClr val="000000"/>
              </a:solidFill>
              <a:latin typeface="Open Sans"/>
              <a:ea typeface="Open Sans"/>
              <a:cs typeface="Open Sans"/>
              <a:sym typeface="Open Sans"/>
            </a:endParaRPr>
          </a:p>
        </p:txBody>
      </p:sp>
      <p:sp>
        <p:nvSpPr>
          <p:cNvPr id="297" name="Google Shape;297;p9"/>
          <p:cNvSpPr txBox="1"/>
          <p:nvPr/>
        </p:nvSpPr>
        <p:spPr>
          <a:xfrm>
            <a:off x="348086" y="4943664"/>
            <a:ext cx="4028100" cy="877500"/>
          </a:xfrm>
          <a:prstGeom prst="rect">
            <a:avLst/>
          </a:prstGeom>
          <a:noFill/>
          <a:ln>
            <a:noFill/>
          </a:ln>
        </p:spPr>
        <p:txBody>
          <a:bodyPr spcFirstLastPara="1" wrap="square" lIns="0" tIns="12700" rIns="0" bIns="0" anchor="t" anchorCtr="0">
            <a:spAutoFit/>
          </a:bodyPr>
          <a:lstStyle/>
          <a:p>
            <a:pPr marL="12700" marR="5080" lvl="0" indent="0" algn="l" rtl="0">
              <a:lnSpc>
                <a:spcPct val="1457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Erogazioni</a:t>
            </a:r>
            <a:endParaRPr sz="1400" b="0" i="0" u="none" strike="noStrike" cap="none">
              <a:solidFill>
                <a:srgbClr val="000000"/>
              </a:solidFill>
              <a:latin typeface="Open Sans"/>
              <a:ea typeface="Open Sans"/>
              <a:cs typeface="Open Sans"/>
              <a:sym typeface="Open Sans"/>
            </a:endParaRPr>
          </a:p>
          <a:p>
            <a:pPr marL="298450" marR="5080" lvl="0" indent="-285750" algn="l" rtl="0">
              <a:lnSpc>
                <a:spcPct val="100000"/>
              </a:lnSpc>
              <a:spcBef>
                <a:spcPts val="10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1,92 miliardi di euro, tutti per nuovi progetti </a:t>
            </a:r>
            <a:endParaRPr sz="1400" b="0" i="0" u="none" strike="noStrike" cap="none">
              <a:solidFill>
                <a:srgbClr val="000000"/>
              </a:solidFill>
              <a:latin typeface="Open Sans"/>
              <a:ea typeface="Open Sans"/>
              <a:cs typeface="Open Sans"/>
              <a:sym typeface="Open Sans"/>
            </a:endParaRPr>
          </a:p>
        </p:txBody>
      </p:sp>
      <p:sp>
        <p:nvSpPr>
          <p:cNvPr id="298" name="Google Shape;298;p9"/>
          <p:cNvSpPr txBox="1"/>
          <p:nvPr/>
        </p:nvSpPr>
        <p:spPr>
          <a:xfrm>
            <a:off x="4563693" y="2109347"/>
            <a:ext cx="4138800" cy="1593900"/>
          </a:xfrm>
          <a:prstGeom prst="rect">
            <a:avLst/>
          </a:prstGeom>
          <a:noFill/>
          <a:ln>
            <a:noFill/>
          </a:ln>
        </p:spPr>
        <p:txBody>
          <a:bodyPr spcFirstLastPara="1" wrap="square" lIns="0" tIns="1308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Soggetti coinvolti</a:t>
            </a:r>
            <a:endParaRPr sz="1600" b="0" i="0" u="none" strike="noStrike" cap="none">
              <a:solidFill>
                <a:schemeClr val="accent3"/>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a:t>
            </a:r>
            <a:r>
              <a:rPr lang="it-IT" sz="1600" b="1" i="0" u="none" strike="noStrike" cap="none">
                <a:solidFill>
                  <a:schemeClr val="dk1"/>
                </a:solidFill>
                <a:latin typeface="Open Sans"/>
                <a:ea typeface="Open Sans"/>
                <a:cs typeface="Open Sans"/>
                <a:sym typeface="Open Sans"/>
              </a:rPr>
              <a:t>MITE </a:t>
            </a:r>
            <a:r>
              <a:rPr lang="it-IT" sz="1600" b="0" i="0" u="none" strike="noStrike" cap="none">
                <a:solidFill>
                  <a:schemeClr val="dk1"/>
                </a:solidFill>
                <a:latin typeface="Open Sans"/>
                <a:ea typeface="Open Sans"/>
                <a:cs typeface="Open Sans"/>
                <a:sym typeface="Open Sans"/>
              </a:rPr>
              <a:t>è titolare dell'intervento che attuerà tramite </a:t>
            </a:r>
            <a:r>
              <a:rPr lang="it-IT" sz="1600" b="1" i="0" u="none" strike="noStrike" cap="none">
                <a:solidFill>
                  <a:schemeClr val="dk1"/>
                </a:solidFill>
                <a:latin typeface="Open Sans"/>
                <a:ea typeface="Open Sans"/>
                <a:cs typeface="Open Sans"/>
                <a:sym typeface="Open Sans"/>
              </a:rPr>
              <a:t>GSE S.p.A</a:t>
            </a:r>
            <a:endParaRPr sz="1600" b="1" i="0" u="none" strike="noStrike" cap="none">
              <a:solidFill>
                <a:schemeClr val="dk1"/>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 fondi saranno destinati direttamente alle imprese interessate </a:t>
            </a:r>
            <a:endParaRPr sz="1400" b="0" i="0" u="none" strike="noStrike" cap="none">
              <a:solidFill>
                <a:srgbClr val="000000"/>
              </a:solidFill>
              <a:latin typeface="Open Sans"/>
              <a:ea typeface="Open Sans"/>
              <a:cs typeface="Open Sans"/>
              <a:sym typeface="Open Sans"/>
            </a:endParaRPr>
          </a:p>
        </p:txBody>
      </p:sp>
      <p:sp>
        <p:nvSpPr>
          <p:cNvPr id="299" name="Google Shape;299;p9"/>
          <p:cNvSpPr/>
          <p:nvPr/>
        </p:nvSpPr>
        <p:spPr>
          <a:xfrm>
            <a:off x="4563693" y="3841098"/>
            <a:ext cx="4232221" cy="2742263"/>
          </a:xfrm>
          <a:custGeom>
            <a:avLst/>
            <a:gdLst/>
            <a:ahLst/>
            <a:cxnLst/>
            <a:rect l="l" t="t" r="r" b="b"/>
            <a:pathLst>
              <a:path w="5791200" h="2313940" extrusionOk="0">
                <a:moveTo>
                  <a:pt x="5791200" y="0"/>
                </a:moveTo>
                <a:lnTo>
                  <a:pt x="0" y="0"/>
                </a:lnTo>
                <a:lnTo>
                  <a:pt x="0" y="2313432"/>
                </a:lnTo>
                <a:lnTo>
                  <a:pt x="5791200" y="2313432"/>
                </a:lnTo>
                <a:lnTo>
                  <a:pt x="5791200" y="0"/>
                </a:lnTo>
                <a:close/>
              </a:path>
            </a:pathLst>
          </a:custGeom>
          <a:solidFill>
            <a:schemeClr val="accent3">
              <a:alpha val="49411"/>
            </a:schemeClr>
          </a:solid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Open Sans"/>
                <a:ea typeface="Open Sans"/>
                <a:cs typeface="Open Sans"/>
                <a:sym typeface="Open Sans"/>
              </a:rPr>
              <a:t>Modalità di attuazione (entro giugno 2022)</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Efficienza impianti esistenti e nuovi</a:t>
            </a:r>
            <a:r>
              <a:rPr lang="it-IT" sz="1600" b="0" i="0" u="none" strike="noStrike" cap="none">
                <a:solidFill>
                  <a:schemeClr val="dk1"/>
                </a:solidFill>
                <a:latin typeface="Open Sans"/>
                <a:ea typeface="Open Sans"/>
                <a:cs typeface="Open Sans"/>
                <a:sym typeface="Open Sans"/>
              </a:rPr>
              <a:t>: procedura quadrimestrale di evidenza pubblica </a:t>
            </a:r>
            <a:r>
              <a:rPr lang="it-IT" sz="1600" b="1" i="0" u="none" strike="noStrike" cap="none">
                <a:solidFill>
                  <a:schemeClr val="dk1"/>
                </a:solidFill>
                <a:latin typeface="Open Sans"/>
                <a:ea typeface="Open Sans"/>
                <a:cs typeface="Open Sans"/>
                <a:sym typeface="Open Sans"/>
              </a:rPr>
              <a:t>ad asta e a registro</a:t>
            </a:r>
            <a:r>
              <a:rPr lang="it-IT" sz="1600" b="0" i="0" u="none" strike="noStrike" cap="none">
                <a:solidFill>
                  <a:schemeClr val="dk1"/>
                </a:solidFill>
                <a:latin typeface="Open Sans"/>
                <a:ea typeface="Open Sans"/>
                <a:cs typeface="Open Sans"/>
                <a:sym typeface="Open Sans"/>
              </a:rPr>
              <a:t> per la selezione dei progetti (GSE)</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Pratiche economia circolare</a:t>
            </a:r>
            <a:r>
              <a:rPr lang="it-IT" sz="1600" b="0" i="0" u="none" strike="noStrike" cap="none">
                <a:solidFill>
                  <a:schemeClr val="dk1"/>
                </a:solidFill>
                <a:latin typeface="Open Sans"/>
                <a:ea typeface="Open Sans"/>
                <a:cs typeface="Open Sans"/>
                <a:sym typeface="Open Sans"/>
              </a:rPr>
              <a:t>: procedura quadrimestrale ad evidenza pubblica </a:t>
            </a:r>
            <a:r>
              <a:rPr lang="it-IT" sz="1600" b="1" i="0" u="none" strike="noStrike" cap="none">
                <a:solidFill>
                  <a:schemeClr val="dk1"/>
                </a:solidFill>
                <a:latin typeface="Open Sans"/>
                <a:ea typeface="Open Sans"/>
                <a:cs typeface="Open Sans"/>
                <a:sym typeface="Open Sans"/>
              </a:rPr>
              <a:t>a sportello</a:t>
            </a:r>
            <a:r>
              <a:rPr lang="it-IT" sz="1600" b="0" i="0" u="none" strike="noStrike" cap="none">
                <a:solidFill>
                  <a:schemeClr val="dk1"/>
                </a:solidFill>
                <a:latin typeface="Open Sans"/>
                <a:ea typeface="Open Sans"/>
                <a:cs typeface="Open Sans"/>
                <a:sym typeface="Open Sans"/>
              </a:rPr>
              <a:t> per la selezione dei progetti (GSE) per contributi in conto capitale</a:t>
            </a:r>
            <a:endParaRPr sz="1400" b="0" i="0" u="none" strike="noStrike" cap="none">
              <a:solidFill>
                <a:srgbClr val="000000"/>
              </a:solidFill>
              <a:latin typeface="Open Sans"/>
              <a:ea typeface="Open Sans"/>
              <a:cs typeface="Open Sans"/>
              <a:sym typeface="Open Sans"/>
            </a:endParaRPr>
          </a:p>
        </p:txBody>
      </p:sp>
      <p:sp>
        <p:nvSpPr>
          <p:cNvPr id="300" name="Google Shape;300;p9"/>
          <p:cNvSpPr txBox="1"/>
          <p:nvPr/>
        </p:nvSpPr>
        <p:spPr>
          <a:xfrm>
            <a:off x="639257" y="1283122"/>
            <a:ext cx="7704857" cy="800179"/>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Open Sans"/>
                <a:ea typeface="Open Sans"/>
                <a:cs typeface="Open Sans"/>
                <a:sym typeface="Open Sans"/>
              </a:rPr>
              <a:t>1,92 mld/EUR dal PNRR</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chemeClr val="lt1"/>
                </a:solidFill>
                <a:latin typeface="Open Sans"/>
                <a:ea typeface="Open Sans"/>
                <a:cs typeface="Open Sans"/>
                <a:sym typeface="Open Sans"/>
              </a:rPr>
              <a:t>Entro il 30/06/2026 - 2,3 miliardi di metri cubi di biometano + 300 trattori a biometano funzionanti </a:t>
            </a:r>
            <a:endParaRPr sz="14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endParaRPr/>
          </a:p>
        </p:txBody>
      </p:sp>
      <p:sp>
        <p:nvSpPr>
          <p:cNvPr id="321" name="Google Shape;321;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a:p>
        </p:txBody>
      </p:sp>
      <p:pic>
        <p:nvPicPr>
          <p:cNvPr id="322" name="Google Shape;322;p29"/>
          <p:cNvPicPr preferRelativeResize="0"/>
          <p:nvPr/>
        </p:nvPicPr>
        <p:blipFill rotWithShape="1">
          <a:blip r:embed="rId3">
            <a:alphaModFix/>
          </a:blip>
          <a:srcRect/>
          <a:stretch/>
        </p:blipFill>
        <p:spPr>
          <a:xfrm>
            <a:off x="-4150" y="-19650"/>
            <a:ext cx="9152306" cy="6897288"/>
          </a:xfrm>
          <a:prstGeom prst="rect">
            <a:avLst/>
          </a:prstGeom>
          <a:noFill/>
          <a:ln>
            <a:noFill/>
          </a:ln>
        </p:spPr>
      </p:pic>
      <p:sp>
        <p:nvSpPr>
          <p:cNvPr id="323" name="Google Shape;323;p29"/>
          <p:cNvSpPr/>
          <p:nvPr/>
        </p:nvSpPr>
        <p:spPr>
          <a:xfrm rot="-7263109">
            <a:off x="3459008" y="2340119"/>
            <a:ext cx="3107031" cy="980938"/>
          </a:xfrm>
          <a:prstGeom prst="flowChartExtra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324" name="Google Shape;324;p29"/>
          <p:cNvSpPr txBox="1"/>
          <p:nvPr/>
        </p:nvSpPr>
        <p:spPr>
          <a:xfrm>
            <a:off x="457199" y="1303571"/>
            <a:ext cx="26619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b="1" dirty="0">
                <a:latin typeface="Open Sans"/>
                <a:ea typeface="Open Sans"/>
                <a:cs typeface="Open Sans"/>
                <a:sym typeface="Open Sans"/>
              </a:rPr>
              <a:t>Biometano non considerato come rifiuto </a:t>
            </a:r>
            <a:r>
              <a:rPr lang="it-IT" sz="1600" dirty="0">
                <a:latin typeface="Open Sans"/>
                <a:ea typeface="Open Sans"/>
                <a:cs typeface="Open Sans"/>
                <a:sym typeface="Open Sans"/>
              </a:rPr>
              <a:t>se rispetta le caratteristiche di cui all’articolo 3 del </a:t>
            </a:r>
            <a:r>
              <a:rPr lang="it-IT" sz="1600" u="sng" dirty="0">
                <a:solidFill>
                  <a:schemeClr val="hlink"/>
                </a:solidFill>
                <a:latin typeface="Open Sans"/>
                <a:ea typeface="Open Sans"/>
                <a:cs typeface="Open Sans"/>
                <a:sym typeface="Open Sans"/>
                <a:hlinkClick r:id="rId4"/>
              </a:rPr>
              <a:t>DM MISE 2/03/2018</a:t>
            </a:r>
            <a:endParaRPr sz="1600" i="0" u="none" strike="noStrike" cap="none" dirty="0">
              <a:solidFill>
                <a:srgbClr val="000000"/>
              </a:solidFill>
              <a:latin typeface="Open Sans"/>
              <a:ea typeface="Open Sans"/>
              <a:cs typeface="Open Sans"/>
              <a:sym typeface="Open Sans"/>
            </a:endParaRPr>
          </a:p>
        </p:txBody>
      </p:sp>
      <p:sp>
        <p:nvSpPr>
          <p:cNvPr id="325" name="Google Shape;325;p29"/>
          <p:cNvSpPr txBox="1"/>
          <p:nvPr/>
        </p:nvSpPr>
        <p:spPr>
          <a:xfrm>
            <a:off x="5783527" y="1303571"/>
            <a:ext cx="26976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b="1" dirty="0">
                <a:latin typeface="Open Sans"/>
                <a:ea typeface="Open Sans"/>
                <a:cs typeface="Open Sans"/>
                <a:sym typeface="Open Sans"/>
              </a:rPr>
              <a:t>Procedura abilitativa semplificata</a:t>
            </a:r>
            <a:r>
              <a:rPr lang="it-IT" sz="1600" dirty="0">
                <a:latin typeface="Open Sans"/>
                <a:ea typeface="Open Sans"/>
                <a:cs typeface="Open Sans"/>
                <a:sym typeface="Open Sans"/>
              </a:rPr>
              <a:t> (PAS) per i nuovi impianti di capacità produttiva </a:t>
            </a:r>
            <a:r>
              <a:rPr lang="it-IT" sz="1600" b="1" dirty="0">
                <a:latin typeface="Open Sans"/>
                <a:ea typeface="Open Sans"/>
                <a:cs typeface="Open Sans"/>
                <a:sym typeface="Open Sans"/>
              </a:rPr>
              <a:t>non &gt; 500 standard metri cubi/ora</a:t>
            </a:r>
            <a:endParaRPr sz="1600" b="1" i="0" u="none" strike="noStrike" cap="none" dirty="0">
              <a:solidFill>
                <a:srgbClr val="000000"/>
              </a:solidFill>
              <a:latin typeface="Open Sans"/>
              <a:ea typeface="Open Sans"/>
              <a:cs typeface="Open Sans"/>
              <a:sym typeface="Open Sans"/>
            </a:endParaRPr>
          </a:p>
        </p:txBody>
      </p:sp>
      <p:sp>
        <p:nvSpPr>
          <p:cNvPr id="326" name="Google Shape;326;p29"/>
          <p:cNvSpPr txBox="1"/>
          <p:nvPr/>
        </p:nvSpPr>
        <p:spPr>
          <a:xfrm>
            <a:off x="533409" y="4385556"/>
            <a:ext cx="3969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dirty="0">
                <a:latin typeface="Open Sans"/>
                <a:ea typeface="Open Sans"/>
                <a:cs typeface="Open Sans"/>
                <a:sym typeface="Open Sans"/>
              </a:rPr>
              <a:t>Per gli</a:t>
            </a:r>
            <a:r>
              <a:rPr lang="it-IT" sz="1600" b="1" dirty="0">
                <a:latin typeface="Open Sans"/>
                <a:ea typeface="Open Sans"/>
                <a:cs typeface="Open Sans"/>
                <a:sym typeface="Open Sans"/>
              </a:rPr>
              <a:t> interventi di parziale o totale riconversione a biometano di impianti di produzione di energia elettrica</a:t>
            </a:r>
            <a:r>
              <a:rPr lang="it-IT" sz="1600" dirty="0">
                <a:latin typeface="Open Sans"/>
                <a:ea typeface="Open Sans"/>
                <a:cs typeface="Open Sans"/>
                <a:sym typeface="Open Sans"/>
              </a:rPr>
              <a:t> alimentati a biogas, gas di discarica, gas residuati dai processi di depurazione</a:t>
            </a:r>
            <a:endParaRPr sz="1600" b="0" i="0" u="none" strike="noStrike" cap="none" dirty="0">
              <a:solidFill>
                <a:srgbClr val="000000"/>
              </a:solidFill>
              <a:latin typeface="Open Sans"/>
              <a:ea typeface="Open Sans"/>
              <a:cs typeface="Open Sans"/>
              <a:sym typeface="Open Sans"/>
            </a:endParaRPr>
          </a:p>
        </p:txBody>
      </p:sp>
      <p:sp>
        <p:nvSpPr>
          <p:cNvPr id="327" name="Google Shape;327;p29"/>
          <p:cNvSpPr/>
          <p:nvPr/>
        </p:nvSpPr>
        <p:spPr>
          <a:xfrm>
            <a:off x="2892751" y="3113979"/>
            <a:ext cx="3382690" cy="900405"/>
          </a:xfrm>
          <a:prstGeom prst="flowChartExtract">
            <a:avLst/>
          </a:prstGeom>
          <a:solidFill>
            <a:srgbClr val="4F612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328" name="Google Shape;328;p29"/>
          <p:cNvSpPr/>
          <p:nvPr/>
        </p:nvSpPr>
        <p:spPr>
          <a:xfrm rot="7263109">
            <a:off x="2560485" y="2340118"/>
            <a:ext cx="3107031" cy="980938"/>
          </a:xfrm>
          <a:prstGeom prst="flowChartExtract">
            <a:avLst/>
          </a:prstGeom>
          <a:solidFill>
            <a:srgbClr val="EAF1D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329" name="Google Shape;329;p29"/>
          <p:cNvSpPr txBox="1"/>
          <p:nvPr/>
        </p:nvSpPr>
        <p:spPr>
          <a:xfrm>
            <a:off x="1702468" y="600077"/>
            <a:ext cx="6370169"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Decreto RED II e  </a:t>
            </a:r>
            <a:r>
              <a:rPr lang="it-IT" sz="2000" b="1" i="0" u="sng" strike="noStrike" cap="none" dirty="0">
                <a:solidFill>
                  <a:schemeClr val="accent3"/>
                </a:solidFill>
                <a:latin typeface="Open Sans"/>
                <a:ea typeface="Open Sans"/>
                <a:cs typeface="Open Sans"/>
                <a:sym typeface="Open Sans"/>
              </a:rPr>
              <a:t>biometano</a:t>
            </a:r>
            <a:r>
              <a:rPr lang="it-IT" sz="2000" b="1" dirty="0">
                <a:solidFill>
                  <a:schemeClr val="accent3"/>
                </a:solidFill>
                <a:latin typeface="Open Sans"/>
                <a:ea typeface="Open Sans"/>
                <a:cs typeface="Open Sans"/>
                <a:sym typeface="Open Sans"/>
              </a:rPr>
              <a:t> </a:t>
            </a:r>
            <a:r>
              <a:rPr lang="it-IT" sz="2000" b="1" i="0" u="none" strike="noStrike" cap="none" dirty="0">
                <a:solidFill>
                  <a:schemeClr val="accent3"/>
                </a:solidFill>
                <a:latin typeface="Open Sans"/>
                <a:ea typeface="Open Sans"/>
                <a:cs typeface="Open Sans"/>
                <a:sym typeface="Open Sans"/>
              </a:rPr>
              <a:t>(art.24)</a:t>
            </a:r>
            <a:endParaRPr sz="1400" b="0" i="0" u="none" strike="noStrike" cap="none" dirty="0">
              <a:solidFill>
                <a:srgbClr val="C00000"/>
              </a:solidFill>
              <a:latin typeface="Open Sans"/>
              <a:ea typeface="Open Sans"/>
              <a:cs typeface="Open Sans"/>
              <a:sym typeface="Open Sans"/>
            </a:endParaRPr>
          </a:p>
        </p:txBody>
      </p:sp>
      <p:cxnSp>
        <p:nvCxnSpPr>
          <p:cNvPr id="331" name="Google Shape;331;p29"/>
          <p:cNvCxnSpPr>
            <a:cxnSpLocks/>
            <a:stCxn id="326" idx="3"/>
          </p:cNvCxnSpPr>
          <p:nvPr/>
        </p:nvCxnSpPr>
        <p:spPr>
          <a:xfrm flipV="1">
            <a:off x="4502409" y="4783476"/>
            <a:ext cx="869534" cy="386890"/>
          </a:xfrm>
          <a:prstGeom prst="straightConnector1">
            <a:avLst/>
          </a:prstGeom>
          <a:noFill/>
          <a:ln w="9525" cap="flat" cmpd="sng">
            <a:solidFill>
              <a:srgbClr val="8CA84E"/>
            </a:solidFill>
            <a:prstDash val="solid"/>
            <a:round/>
            <a:headEnd type="none" w="med" len="med"/>
            <a:tailEnd type="triangle" w="med" len="med"/>
          </a:ln>
        </p:spPr>
      </p:cxnSp>
      <p:cxnSp>
        <p:nvCxnSpPr>
          <p:cNvPr id="332" name="Google Shape;332;p29"/>
          <p:cNvCxnSpPr>
            <a:cxnSpLocks/>
            <a:stCxn id="326" idx="3"/>
          </p:cNvCxnSpPr>
          <p:nvPr/>
        </p:nvCxnSpPr>
        <p:spPr>
          <a:xfrm>
            <a:off x="4502409" y="5170366"/>
            <a:ext cx="869534" cy="255181"/>
          </a:xfrm>
          <a:prstGeom prst="straightConnector1">
            <a:avLst/>
          </a:prstGeom>
          <a:noFill/>
          <a:ln w="9525" cap="flat" cmpd="sng">
            <a:solidFill>
              <a:srgbClr val="8CA84E"/>
            </a:solidFill>
            <a:prstDash val="solid"/>
            <a:round/>
            <a:headEnd type="none" w="med" len="med"/>
            <a:tailEnd type="triangle" w="med" len="med"/>
          </a:ln>
        </p:spPr>
      </p:cxnSp>
      <p:sp>
        <p:nvSpPr>
          <p:cNvPr id="333" name="Google Shape;333;p29"/>
          <p:cNvSpPr txBox="1"/>
          <p:nvPr/>
        </p:nvSpPr>
        <p:spPr>
          <a:xfrm>
            <a:off x="5664797" y="3888272"/>
            <a:ext cx="320160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dirty="0">
                <a:latin typeface="Open Sans"/>
                <a:ea typeface="Open Sans"/>
                <a:cs typeface="Open Sans"/>
                <a:sym typeface="Open Sans"/>
              </a:rPr>
              <a:t>Necessaria solo la comunicazione all’autorità competente </a:t>
            </a:r>
            <a:r>
              <a:rPr lang="it-IT" sz="1600" b="1" dirty="0">
                <a:latin typeface="Open Sans"/>
                <a:ea typeface="Open Sans"/>
                <a:cs typeface="Open Sans"/>
                <a:sym typeface="Open Sans"/>
              </a:rPr>
              <a:t>per modifiche non sostanziali</a:t>
            </a:r>
            <a:endParaRPr sz="1600" b="1" i="0" u="none" strike="noStrike" cap="none" dirty="0">
              <a:solidFill>
                <a:srgbClr val="000000"/>
              </a:solidFill>
              <a:latin typeface="Open Sans"/>
              <a:ea typeface="Open Sans"/>
              <a:cs typeface="Open Sans"/>
              <a:sym typeface="Open Sans"/>
            </a:endParaRPr>
          </a:p>
        </p:txBody>
      </p:sp>
      <p:sp>
        <p:nvSpPr>
          <p:cNvPr id="334" name="Google Shape;334;p29"/>
          <p:cNvSpPr txBox="1"/>
          <p:nvPr/>
        </p:nvSpPr>
        <p:spPr>
          <a:xfrm>
            <a:off x="5833299" y="4895192"/>
            <a:ext cx="2943300"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dirty="0">
                <a:latin typeface="Open Sans"/>
                <a:ea typeface="Open Sans"/>
                <a:cs typeface="Open Sans"/>
                <a:sym typeface="Open Sans"/>
              </a:rPr>
              <a:t>Tempi procedimentale per nuova autorizzazione ridotti della metà </a:t>
            </a:r>
            <a:r>
              <a:rPr lang="it-IT" sz="1600" b="1" dirty="0">
                <a:latin typeface="Open Sans"/>
                <a:ea typeface="Open Sans"/>
                <a:cs typeface="Open Sans"/>
                <a:sym typeface="Open Sans"/>
              </a:rPr>
              <a:t>per modifiche sostanziali</a:t>
            </a:r>
            <a:endParaRPr sz="1600" b="1" i="0" u="none" strike="noStrike" cap="none" dirty="0">
              <a:solidFill>
                <a:srgbClr val="000000"/>
              </a:solidFill>
              <a:latin typeface="Open Sans"/>
              <a:ea typeface="Open Sans"/>
              <a:cs typeface="Open Sans"/>
              <a:sym typeface="Open Sans"/>
            </a:endParaRPr>
          </a:p>
        </p:txBody>
      </p:sp>
      <p:sp>
        <p:nvSpPr>
          <p:cNvPr id="17" name="Google Shape;247;p5">
            <a:extLst>
              <a:ext uri="{FF2B5EF4-FFF2-40B4-BE49-F238E27FC236}">
                <a16:creationId xmlns:a16="http://schemas.microsoft.com/office/drawing/2014/main" id="{864BF7C5-58E7-4D2E-BEDB-E273431274AF}"/>
              </a:ext>
            </a:extLst>
          </p:cNvPr>
          <p:cNvSpPr txBox="1"/>
          <p:nvPr/>
        </p:nvSpPr>
        <p:spPr>
          <a:xfrm>
            <a:off x="891479" y="5939550"/>
            <a:ext cx="7597016"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00" i="0" u="none" strike="noStrike" cap="none" dirty="0">
                <a:solidFill>
                  <a:srgbClr val="C00000"/>
                </a:solidFill>
                <a:latin typeface="Open Sans"/>
                <a:ea typeface="Open Sans"/>
                <a:cs typeface="Open Sans"/>
                <a:sym typeface="Open Sans"/>
              </a:rPr>
              <a:t>Tutto nel </a:t>
            </a:r>
            <a:r>
              <a:rPr lang="it-IT" sz="1400" i="0" u="sng" strike="noStrike" cap="none" dirty="0">
                <a:solidFill>
                  <a:srgbClr val="C00000"/>
                </a:solidFill>
                <a:latin typeface="Open Sans"/>
                <a:ea typeface="Open Sans"/>
                <a:cs typeface="Open Sans"/>
                <a:sym typeface="Open Sans"/>
              </a:rPr>
              <a:t>decreto attuativo entro 90 giorni da RED II </a:t>
            </a:r>
            <a:r>
              <a:rPr lang="it-IT" sz="1400" i="0" u="none" strike="noStrike" cap="none" dirty="0">
                <a:solidFill>
                  <a:srgbClr val="C00000"/>
                </a:solidFill>
                <a:latin typeface="Open Sans"/>
                <a:ea typeface="Open Sans"/>
                <a:cs typeface="Open Sans"/>
                <a:sym typeface="Open Sans"/>
              </a:rPr>
              <a:t>che definirà anche criteri e modalità per la concessione, attraverso procedure competitive, del </a:t>
            </a:r>
            <a:r>
              <a:rPr lang="it-IT" sz="1400" b="1" i="0" u="none" strike="noStrike" cap="none" dirty="0">
                <a:solidFill>
                  <a:srgbClr val="C00000"/>
                </a:solidFill>
                <a:latin typeface="Open Sans"/>
                <a:ea typeface="Open Sans"/>
                <a:cs typeface="Open Sans"/>
                <a:sym typeface="Open Sans"/>
              </a:rPr>
              <a:t>contributo a fondo perduto sulle spese ammissibili connesse all’investimento PNRR</a:t>
            </a:r>
            <a:endParaRP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pSp>
        <p:nvGrpSpPr>
          <p:cNvPr id="340" name="Google Shape;340;p10"/>
          <p:cNvGrpSpPr/>
          <p:nvPr/>
        </p:nvGrpSpPr>
        <p:grpSpPr>
          <a:xfrm>
            <a:off x="814619" y="2221027"/>
            <a:ext cx="6983733" cy="4076392"/>
            <a:chOff x="576097" y="2664299"/>
            <a:chExt cx="6983733" cy="4076392"/>
          </a:xfrm>
        </p:grpSpPr>
        <p:sp>
          <p:nvSpPr>
            <p:cNvPr id="341" name="Google Shape;341;p10"/>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0"/>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343" name="Google Shape;343;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344" name="Google Shape;344;p10"/>
          <p:cNvPicPr preferRelativeResize="0"/>
          <p:nvPr/>
        </p:nvPicPr>
        <p:blipFill rotWithShape="1">
          <a:blip r:embed="rId3">
            <a:alphaModFix/>
          </a:blip>
          <a:srcRect/>
          <a:stretch/>
        </p:blipFill>
        <p:spPr>
          <a:xfrm>
            <a:off x="0" y="-39287"/>
            <a:ext cx="9144000" cy="6897287"/>
          </a:xfrm>
          <a:prstGeom prst="rect">
            <a:avLst/>
          </a:prstGeom>
          <a:noFill/>
          <a:ln>
            <a:noFill/>
          </a:ln>
        </p:spPr>
      </p:pic>
      <p:sp>
        <p:nvSpPr>
          <p:cNvPr id="345" name="Google Shape;345;p10"/>
          <p:cNvSpPr txBox="1"/>
          <p:nvPr/>
        </p:nvSpPr>
        <p:spPr>
          <a:xfrm>
            <a:off x="2562726" y="637371"/>
            <a:ext cx="5528138"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M2C2I2.1: rafforzamento </a:t>
            </a:r>
            <a:r>
              <a:rPr lang="it-IT" sz="2000" b="1" i="0" u="sng" strike="noStrike" cap="none" dirty="0">
                <a:solidFill>
                  <a:schemeClr val="accent3"/>
                </a:solidFill>
                <a:latin typeface="Open Sans"/>
                <a:ea typeface="Open Sans"/>
                <a:cs typeface="Open Sans"/>
                <a:sym typeface="Open Sans"/>
              </a:rPr>
              <a:t>smart </a:t>
            </a:r>
            <a:r>
              <a:rPr lang="it-IT" sz="2000" b="1" i="0" u="sng" strike="noStrike" cap="none" dirty="0" err="1">
                <a:solidFill>
                  <a:schemeClr val="accent3"/>
                </a:solidFill>
                <a:latin typeface="Open Sans"/>
                <a:ea typeface="Open Sans"/>
                <a:cs typeface="Open Sans"/>
                <a:sym typeface="Open Sans"/>
              </a:rPr>
              <a:t>grid</a:t>
            </a:r>
            <a:endParaRPr sz="2000" b="1" i="0" u="sng" strike="noStrike" cap="none" dirty="0">
              <a:solidFill>
                <a:schemeClr val="accent3"/>
              </a:solidFill>
              <a:latin typeface="Open Sans"/>
              <a:ea typeface="Open Sans"/>
              <a:cs typeface="Open Sans"/>
              <a:sym typeface="Open Sans"/>
            </a:endParaRPr>
          </a:p>
        </p:txBody>
      </p:sp>
      <p:sp>
        <p:nvSpPr>
          <p:cNvPr id="346" name="Google Shape;346;p10"/>
          <p:cNvSpPr txBox="1"/>
          <p:nvPr/>
        </p:nvSpPr>
        <p:spPr>
          <a:xfrm>
            <a:off x="390454" y="1998685"/>
            <a:ext cx="3981645" cy="2696246"/>
          </a:xfrm>
          <a:prstGeom prst="rect">
            <a:avLst/>
          </a:prstGeom>
          <a:noFill/>
          <a:ln>
            <a:noFill/>
          </a:ln>
        </p:spPr>
        <p:txBody>
          <a:bodyPr spcFirstLastPara="1" wrap="square" lIns="0" tIns="109850" rIns="0" bIns="0" anchor="t" anchorCtr="0">
            <a:spAutoFit/>
          </a:bodyPr>
          <a:lstStyle/>
          <a:p>
            <a:pPr marL="12700" marR="0" lvl="0" indent="0" algn="l" rtl="0">
              <a:lnSpc>
                <a:spcPct val="15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Descrizione </a:t>
            </a: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rete elettrica dotata di sensori intelligenti che ottimizzano la distribuzione di energia in tempo reale) in un centinaio di sottostazioni</a:t>
            </a:r>
            <a:endParaRPr sz="1400" b="0" i="0" u="none" strike="noStrike" cap="none">
              <a:solidFill>
                <a:srgbClr val="000000"/>
              </a:solidFill>
              <a:latin typeface="Open Sans"/>
              <a:ea typeface="Open Sans"/>
              <a:cs typeface="Open Sans"/>
              <a:sym typeface="Open Sans"/>
            </a:endParaRPr>
          </a:p>
          <a:p>
            <a:pPr marL="285750" marR="0" lvl="0" indent="-18415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aumentare il grado di resilienza del sistema energetico nazionale, nonché la quota parte di energia elettrica prodotta da FER</a:t>
            </a:r>
            <a:endParaRPr sz="1400" b="0" i="0" u="none" strike="noStrike" cap="none">
              <a:solidFill>
                <a:srgbClr val="000000"/>
              </a:solidFill>
              <a:latin typeface="Open Sans"/>
              <a:ea typeface="Open Sans"/>
              <a:cs typeface="Open Sans"/>
              <a:sym typeface="Open Sans"/>
            </a:endParaRPr>
          </a:p>
        </p:txBody>
      </p:sp>
      <p:sp>
        <p:nvSpPr>
          <p:cNvPr id="347" name="Google Shape;347;p10"/>
          <p:cNvSpPr txBox="1"/>
          <p:nvPr/>
        </p:nvSpPr>
        <p:spPr>
          <a:xfrm>
            <a:off x="452334" y="4698036"/>
            <a:ext cx="4028060" cy="1888081"/>
          </a:xfrm>
          <a:prstGeom prst="rect">
            <a:avLst/>
          </a:prstGeom>
          <a:noFill/>
          <a:ln>
            <a:noFill/>
          </a:ln>
        </p:spPr>
        <p:txBody>
          <a:bodyPr spcFirstLastPara="1" wrap="square" lIns="0" tIns="12700" rIns="0" bIns="0" anchor="t" anchorCtr="0">
            <a:spAutoFit/>
          </a:bodyPr>
          <a:lstStyle/>
          <a:p>
            <a:pPr marL="12700" marR="5080" lvl="0" indent="0" algn="l" rtl="0">
              <a:lnSpc>
                <a:spcPct val="1457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Erogazioni</a:t>
            </a:r>
            <a:endParaRPr sz="1400" b="0" i="0" u="none" strike="noStrike" cap="none">
              <a:solidFill>
                <a:srgbClr val="000000"/>
              </a:solidFill>
              <a:latin typeface="Open Sans"/>
              <a:ea typeface="Open Sans"/>
              <a:cs typeface="Open Sans"/>
              <a:sym typeface="Open Sans"/>
            </a:endParaRPr>
          </a:p>
          <a:p>
            <a:pPr marL="298450" marR="5080" lvl="0" indent="-285750" algn="l" rtl="0">
              <a:lnSpc>
                <a:spcPct val="100000"/>
              </a:lnSpc>
              <a:spcBef>
                <a:spcPts val="10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3,61miliardi di euro, tutti per nuovi progetti</a:t>
            </a:r>
            <a:endParaRPr sz="1400" b="0" i="0" u="none" strike="noStrike" cap="none">
              <a:solidFill>
                <a:srgbClr val="000000"/>
              </a:solidFill>
              <a:latin typeface="Open Sans"/>
              <a:ea typeface="Open Sans"/>
              <a:cs typeface="Open Sans"/>
              <a:sym typeface="Open Sans"/>
            </a:endParaRPr>
          </a:p>
          <a:p>
            <a:pPr marL="12700" marR="5080" lvl="0" indent="0" algn="l" rtl="0">
              <a:lnSpc>
                <a:spcPct val="100000"/>
              </a:lnSpc>
              <a:spcBef>
                <a:spcPts val="100"/>
              </a:spcBef>
              <a:spcAft>
                <a:spcPts val="0"/>
              </a:spcAft>
              <a:buClr>
                <a:srgbClr val="000000"/>
              </a:buClr>
              <a:buSzPts val="1600"/>
              <a:buFont typeface="Arial"/>
              <a:buNone/>
            </a:pPr>
            <a:endParaRPr sz="1600" b="1" i="0" u="none" strike="noStrike" cap="none">
              <a:solidFill>
                <a:schemeClr val="dk1"/>
              </a:solidFill>
              <a:latin typeface="Open Sans"/>
              <a:ea typeface="Open Sans"/>
              <a:cs typeface="Open Sans"/>
              <a:sym typeface="Open Sans"/>
            </a:endParaRPr>
          </a:p>
          <a:p>
            <a:pPr marL="298450" marR="5080" lvl="0" indent="-285750" algn="l" rtl="0">
              <a:lnSpc>
                <a:spcPct val="100000"/>
              </a:lnSpc>
              <a:spcBef>
                <a:spcPts val="10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I fondi verranno distribuiti tramite contributi in conto capitale fino al 100% </a:t>
            </a:r>
            <a:endParaRPr sz="1400" b="0" i="0" u="none" strike="noStrike" cap="none">
              <a:solidFill>
                <a:srgbClr val="000000"/>
              </a:solidFill>
              <a:latin typeface="Open Sans"/>
              <a:ea typeface="Open Sans"/>
              <a:cs typeface="Open Sans"/>
              <a:sym typeface="Open Sans"/>
            </a:endParaRPr>
          </a:p>
        </p:txBody>
      </p:sp>
      <p:sp>
        <p:nvSpPr>
          <p:cNvPr id="348" name="Google Shape;348;p10"/>
          <p:cNvSpPr txBox="1"/>
          <p:nvPr/>
        </p:nvSpPr>
        <p:spPr>
          <a:xfrm>
            <a:off x="4572000" y="2056775"/>
            <a:ext cx="4138652" cy="1594026"/>
          </a:xfrm>
          <a:prstGeom prst="rect">
            <a:avLst/>
          </a:prstGeom>
          <a:noFill/>
          <a:ln>
            <a:noFill/>
          </a:ln>
        </p:spPr>
        <p:txBody>
          <a:bodyPr spcFirstLastPara="1" wrap="square" lIns="0" tIns="1308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Soggetti coinvolti</a:t>
            </a:r>
            <a:endParaRPr sz="1600" b="0" i="0" u="none" strike="noStrike" cap="none">
              <a:solidFill>
                <a:schemeClr val="accent3"/>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a:t>
            </a:r>
            <a:r>
              <a:rPr lang="it-IT" sz="1600" b="1" i="0" u="none" strike="noStrike" cap="none">
                <a:solidFill>
                  <a:schemeClr val="dk1"/>
                </a:solidFill>
                <a:latin typeface="Open Sans"/>
                <a:ea typeface="Open Sans"/>
                <a:cs typeface="Open Sans"/>
                <a:sym typeface="Open Sans"/>
              </a:rPr>
              <a:t>MITE </a:t>
            </a:r>
            <a:r>
              <a:rPr lang="it-IT" sz="1600" b="0" i="0" u="none" strike="noStrike" cap="none">
                <a:solidFill>
                  <a:schemeClr val="dk1"/>
                </a:solidFill>
                <a:latin typeface="Open Sans"/>
                <a:ea typeface="Open Sans"/>
                <a:cs typeface="Open Sans"/>
                <a:sym typeface="Open Sans"/>
              </a:rPr>
              <a:t>è titolare dell'intervento che emanerà il bando </a:t>
            </a:r>
            <a:endParaRPr sz="1400" b="0" i="0" u="none" strike="noStrike" cap="none">
              <a:solidFill>
                <a:srgbClr val="000000"/>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bando sarà rivolto </a:t>
            </a:r>
            <a:r>
              <a:rPr lang="it-IT" sz="1600" b="1" i="0" u="none" strike="noStrike" cap="none">
                <a:solidFill>
                  <a:schemeClr val="dk1"/>
                </a:solidFill>
                <a:latin typeface="Open Sans"/>
                <a:ea typeface="Open Sans"/>
                <a:cs typeface="Open Sans"/>
                <a:sym typeface="Open Sans"/>
              </a:rPr>
              <a:t>alle 126 società di distribuzione del mercato elettrico</a:t>
            </a:r>
            <a:endParaRPr sz="1400" b="0" i="0" u="none" strike="noStrike" cap="none">
              <a:solidFill>
                <a:srgbClr val="000000"/>
              </a:solidFill>
              <a:latin typeface="Open Sans"/>
              <a:ea typeface="Open Sans"/>
              <a:cs typeface="Open Sans"/>
              <a:sym typeface="Open Sans"/>
            </a:endParaRPr>
          </a:p>
        </p:txBody>
      </p:sp>
      <p:sp>
        <p:nvSpPr>
          <p:cNvPr id="349" name="Google Shape;349;p10"/>
          <p:cNvSpPr/>
          <p:nvPr/>
        </p:nvSpPr>
        <p:spPr>
          <a:xfrm>
            <a:off x="4657169" y="3930034"/>
            <a:ext cx="4114800" cy="2653328"/>
          </a:xfrm>
          <a:custGeom>
            <a:avLst/>
            <a:gdLst/>
            <a:ahLst/>
            <a:cxnLst/>
            <a:rect l="l" t="t" r="r" b="b"/>
            <a:pathLst>
              <a:path w="5791200" h="2313940" extrusionOk="0">
                <a:moveTo>
                  <a:pt x="5791200" y="0"/>
                </a:moveTo>
                <a:lnTo>
                  <a:pt x="0" y="0"/>
                </a:lnTo>
                <a:lnTo>
                  <a:pt x="0" y="2313432"/>
                </a:lnTo>
                <a:lnTo>
                  <a:pt x="5791200" y="2313432"/>
                </a:lnTo>
                <a:lnTo>
                  <a:pt x="5791200" y="0"/>
                </a:lnTo>
                <a:close/>
              </a:path>
            </a:pathLst>
          </a:custGeom>
          <a:solidFill>
            <a:schemeClr val="accent3">
              <a:alpha val="49411"/>
            </a:schemeClr>
          </a:solid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Open Sans"/>
                <a:ea typeface="Open Sans"/>
                <a:cs typeface="Open Sans"/>
                <a:sym typeface="Open Sans"/>
              </a:rPr>
              <a:t>Modalità di attuazione </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giugno 2022: uscita bando </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dicembre 2022: decreto di riparto delle risorse e aggiudicazione degli appalti</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giugno 2026: fine lavori</a:t>
            </a:r>
            <a:endParaRPr sz="1400" b="0" i="0" u="none" strike="noStrike" cap="none">
              <a:solidFill>
                <a:srgbClr val="000000"/>
              </a:solidFill>
              <a:latin typeface="Open Sans"/>
              <a:ea typeface="Open Sans"/>
              <a:cs typeface="Open Sans"/>
              <a:sym typeface="Open Sans"/>
            </a:endParaRPr>
          </a:p>
          <a:p>
            <a:pPr marL="298450" marR="0" lvl="0" indent="-184150" algn="l" rtl="0">
              <a:lnSpc>
                <a:spcPct val="100000"/>
              </a:lnSpc>
              <a:spcBef>
                <a:spcPts val="103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350" name="Google Shape;350;p10"/>
          <p:cNvSpPr txBox="1"/>
          <p:nvPr/>
        </p:nvSpPr>
        <p:spPr>
          <a:xfrm>
            <a:off x="647563" y="1243835"/>
            <a:ext cx="7704857" cy="800219"/>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Open Sans"/>
                <a:ea typeface="Open Sans"/>
                <a:cs typeface="Open Sans"/>
                <a:sym typeface="Open Sans"/>
              </a:rPr>
              <a:t>3,61 mld/EUR dal PNRR</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chemeClr val="lt1"/>
                </a:solidFill>
                <a:latin typeface="Open Sans"/>
                <a:ea typeface="Open Sans"/>
                <a:cs typeface="Open Sans"/>
                <a:sym typeface="Open Sans"/>
              </a:rPr>
              <a:t>Entro il 30/06/2026 – aumento capacità di rete per distribuzione di energia rinnovabile + elettrificazione dei consumi energetici</a:t>
            </a:r>
            <a:endParaRPr sz="14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11"/>
          <p:cNvGrpSpPr/>
          <p:nvPr/>
        </p:nvGrpSpPr>
        <p:grpSpPr>
          <a:xfrm>
            <a:off x="814619" y="2221027"/>
            <a:ext cx="6983733" cy="4076392"/>
            <a:chOff x="576097" y="2664299"/>
            <a:chExt cx="6983733" cy="4076392"/>
          </a:xfrm>
        </p:grpSpPr>
        <p:sp>
          <p:nvSpPr>
            <p:cNvPr id="358" name="Google Shape;358;p11"/>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1"/>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360" name="Google Shape;36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361" name="Google Shape;361;p11"/>
          <p:cNvPicPr preferRelativeResize="0"/>
          <p:nvPr/>
        </p:nvPicPr>
        <p:blipFill rotWithShape="1">
          <a:blip r:embed="rId3">
            <a:alphaModFix/>
          </a:blip>
          <a:srcRect/>
          <a:stretch/>
        </p:blipFill>
        <p:spPr>
          <a:xfrm>
            <a:off x="-8306" y="0"/>
            <a:ext cx="9152306" cy="6897287"/>
          </a:xfrm>
          <a:prstGeom prst="rect">
            <a:avLst/>
          </a:prstGeom>
          <a:noFill/>
          <a:ln>
            <a:noFill/>
          </a:ln>
        </p:spPr>
      </p:pic>
      <p:sp>
        <p:nvSpPr>
          <p:cNvPr id="362" name="Google Shape;362;p11"/>
          <p:cNvSpPr txBox="1"/>
          <p:nvPr/>
        </p:nvSpPr>
        <p:spPr>
          <a:xfrm>
            <a:off x="3554512" y="692696"/>
            <a:ext cx="451680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M2C2I2.2: resilienza climatica </a:t>
            </a:r>
            <a:r>
              <a:rPr lang="it-IT" sz="2000" b="1" i="0" u="sng" strike="noStrike" cap="none" dirty="0">
                <a:solidFill>
                  <a:schemeClr val="accent3"/>
                </a:solidFill>
                <a:latin typeface="Open Sans"/>
                <a:ea typeface="Open Sans"/>
                <a:cs typeface="Open Sans"/>
                <a:sym typeface="Open Sans"/>
              </a:rPr>
              <a:t>reti</a:t>
            </a:r>
            <a:endParaRPr sz="1400" b="0" i="0" u="sng" strike="noStrike" cap="none" dirty="0">
              <a:solidFill>
                <a:srgbClr val="000000"/>
              </a:solidFill>
              <a:latin typeface="Open Sans"/>
              <a:ea typeface="Open Sans"/>
              <a:cs typeface="Open Sans"/>
              <a:sym typeface="Open Sans"/>
            </a:endParaRPr>
          </a:p>
        </p:txBody>
      </p:sp>
      <p:sp>
        <p:nvSpPr>
          <p:cNvPr id="363" name="Google Shape;363;p11"/>
          <p:cNvSpPr txBox="1"/>
          <p:nvPr/>
        </p:nvSpPr>
        <p:spPr>
          <a:xfrm>
            <a:off x="390454" y="1998685"/>
            <a:ext cx="3981645" cy="2942467"/>
          </a:xfrm>
          <a:prstGeom prst="rect">
            <a:avLst/>
          </a:prstGeom>
          <a:noFill/>
          <a:ln>
            <a:noFill/>
          </a:ln>
        </p:spPr>
        <p:txBody>
          <a:bodyPr spcFirstLastPara="1" wrap="square" lIns="0" tIns="109850" rIns="0" bIns="0" anchor="t" anchorCtr="0">
            <a:spAutoFit/>
          </a:bodyPr>
          <a:lstStyle/>
          <a:p>
            <a:pPr marL="12700" marR="0" lvl="0" indent="0" algn="l" rtl="0">
              <a:lnSpc>
                <a:spcPct val="15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Descrizione </a:t>
            </a: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Interventi di miglioramento della resilienza della rete di distribuzione in caso di vento molto forte, caduta di alberi, ghiaccio, ondate di calore, alluvioni, rischi idrogeologici</a:t>
            </a:r>
            <a:endParaRPr sz="1400" b="0" i="0" u="none" strike="noStrike" cap="none">
              <a:solidFill>
                <a:srgbClr val="000000"/>
              </a:solidFill>
              <a:latin typeface="Open Sans"/>
              <a:ea typeface="Open Sans"/>
              <a:cs typeface="Open Sans"/>
              <a:sym typeface="Open Sans"/>
            </a:endParaRPr>
          </a:p>
          <a:p>
            <a:pPr marL="285750" marR="0" lvl="0" indent="-18415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focus sulle aree interne, dove la popolazione è più anziana e le interruzioni causano maggiori danni e sono più difficili da riparare</a:t>
            </a:r>
            <a:endParaRPr sz="1400" b="0" i="0" u="none" strike="noStrike" cap="none">
              <a:solidFill>
                <a:srgbClr val="000000"/>
              </a:solidFill>
              <a:latin typeface="Open Sans"/>
              <a:ea typeface="Open Sans"/>
              <a:cs typeface="Open Sans"/>
              <a:sym typeface="Open Sans"/>
            </a:endParaRPr>
          </a:p>
        </p:txBody>
      </p:sp>
      <p:sp>
        <p:nvSpPr>
          <p:cNvPr id="364" name="Google Shape;364;p11"/>
          <p:cNvSpPr txBox="1"/>
          <p:nvPr/>
        </p:nvSpPr>
        <p:spPr>
          <a:xfrm>
            <a:off x="390454" y="4894795"/>
            <a:ext cx="4028060" cy="877548"/>
          </a:xfrm>
          <a:prstGeom prst="rect">
            <a:avLst/>
          </a:prstGeom>
          <a:noFill/>
          <a:ln>
            <a:noFill/>
          </a:ln>
        </p:spPr>
        <p:txBody>
          <a:bodyPr spcFirstLastPara="1" wrap="square" lIns="0" tIns="12700" rIns="0" bIns="0" anchor="t" anchorCtr="0">
            <a:spAutoFit/>
          </a:bodyPr>
          <a:lstStyle/>
          <a:p>
            <a:pPr marL="12700" marR="5080" lvl="0" indent="0" algn="l" rtl="0">
              <a:lnSpc>
                <a:spcPct val="145700"/>
              </a:lnSpc>
              <a:spcBef>
                <a:spcPts val="0"/>
              </a:spcBef>
              <a:spcAft>
                <a:spcPts val="0"/>
              </a:spcAft>
              <a:buClr>
                <a:srgbClr val="000000"/>
              </a:buClr>
              <a:buSzPts val="1600"/>
              <a:buFont typeface="Arial"/>
              <a:buNone/>
            </a:pPr>
            <a:r>
              <a:rPr lang="it-IT" sz="1600" b="1" i="0" u="none" strike="noStrike" cap="none" dirty="0">
                <a:solidFill>
                  <a:schemeClr val="accent3"/>
                </a:solidFill>
                <a:latin typeface="Open Sans"/>
                <a:ea typeface="Open Sans"/>
                <a:cs typeface="Open Sans"/>
                <a:sym typeface="Open Sans"/>
              </a:rPr>
              <a:t>Erogazioni</a:t>
            </a:r>
            <a:endParaRPr sz="1400" b="0" i="0" u="none" strike="noStrike" cap="none" dirty="0">
              <a:solidFill>
                <a:srgbClr val="000000"/>
              </a:solidFill>
              <a:latin typeface="Open Sans"/>
              <a:ea typeface="Open Sans"/>
              <a:cs typeface="Open Sans"/>
              <a:sym typeface="Open Sans"/>
            </a:endParaRPr>
          </a:p>
          <a:p>
            <a:pPr marL="298450" marR="5080" lvl="0" indent="-285750" algn="l" rtl="0">
              <a:lnSpc>
                <a:spcPct val="100000"/>
              </a:lnSpc>
              <a:spcBef>
                <a:spcPts val="100"/>
              </a:spcBef>
              <a:spcAft>
                <a:spcPts val="0"/>
              </a:spcAft>
              <a:buClr>
                <a:schemeClr val="dk1"/>
              </a:buClr>
              <a:buSzPts val="1600"/>
              <a:buFont typeface="Arial"/>
              <a:buChar char="•"/>
            </a:pPr>
            <a:r>
              <a:rPr lang="it-IT" sz="1600" b="1" i="0" u="none" strike="noStrike" cap="none" dirty="0">
                <a:solidFill>
                  <a:schemeClr val="dk1"/>
                </a:solidFill>
                <a:latin typeface="Open Sans"/>
                <a:ea typeface="Open Sans"/>
                <a:cs typeface="Open Sans"/>
                <a:sym typeface="Open Sans"/>
              </a:rPr>
              <a:t>500 milioni di euro, tutti per nuovi progetti </a:t>
            </a:r>
            <a:endParaRPr sz="1400" b="0" i="0" u="none" strike="noStrike" cap="none" dirty="0">
              <a:solidFill>
                <a:srgbClr val="000000"/>
              </a:solidFill>
              <a:latin typeface="Open Sans"/>
              <a:ea typeface="Open Sans"/>
              <a:cs typeface="Open Sans"/>
              <a:sym typeface="Open Sans"/>
            </a:endParaRPr>
          </a:p>
        </p:txBody>
      </p:sp>
      <p:sp>
        <p:nvSpPr>
          <p:cNvPr id="365" name="Google Shape;365;p11"/>
          <p:cNvSpPr txBox="1"/>
          <p:nvPr/>
        </p:nvSpPr>
        <p:spPr>
          <a:xfrm>
            <a:off x="4572000" y="2056775"/>
            <a:ext cx="4138652" cy="1594026"/>
          </a:xfrm>
          <a:prstGeom prst="rect">
            <a:avLst/>
          </a:prstGeom>
          <a:noFill/>
          <a:ln>
            <a:noFill/>
          </a:ln>
        </p:spPr>
        <p:txBody>
          <a:bodyPr spcFirstLastPara="1" wrap="square" lIns="0" tIns="1308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Soggetti coinvolti</a:t>
            </a:r>
            <a:endParaRPr sz="1600" b="0" i="0" u="none" strike="noStrike" cap="none">
              <a:solidFill>
                <a:schemeClr val="accent3"/>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a:t>
            </a:r>
            <a:r>
              <a:rPr lang="it-IT" sz="1600" b="1" i="0" u="none" strike="noStrike" cap="none">
                <a:solidFill>
                  <a:schemeClr val="dk1"/>
                </a:solidFill>
                <a:latin typeface="Open Sans"/>
                <a:ea typeface="Open Sans"/>
                <a:cs typeface="Open Sans"/>
                <a:sym typeface="Open Sans"/>
              </a:rPr>
              <a:t>MITE </a:t>
            </a:r>
            <a:r>
              <a:rPr lang="it-IT" sz="1600" b="0" i="0" u="none" strike="noStrike" cap="none">
                <a:solidFill>
                  <a:schemeClr val="dk1"/>
                </a:solidFill>
                <a:latin typeface="Open Sans"/>
                <a:ea typeface="Open Sans"/>
                <a:cs typeface="Open Sans"/>
                <a:sym typeface="Open Sans"/>
              </a:rPr>
              <a:t>è titolare dell'intervento che emanerà il bando </a:t>
            </a:r>
            <a:endParaRPr sz="1400" b="0" i="0" u="none" strike="noStrike" cap="none">
              <a:solidFill>
                <a:srgbClr val="000000"/>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bando sarà rivolto </a:t>
            </a:r>
            <a:r>
              <a:rPr lang="it-IT" sz="1600" b="1" i="0" u="none" strike="noStrike" cap="none">
                <a:solidFill>
                  <a:schemeClr val="dk1"/>
                </a:solidFill>
                <a:latin typeface="Open Sans"/>
                <a:ea typeface="Open Sans"/>
                <a:cs typeface="Open Sans"/>
                <a:sym typeface="Open Sans"/>
              </a:rPr>
              <a:t>alle 126 società di distribuzione del mercato elettrico</a:t>
            </a:r>
            <a:endParaRPr sz="1400" b="0" i="0" u="none" strike="noStrike" cap="none">
              <a:solidFill>
                <a:srgbClr val="000000"/>
              </a:solidFill>
              <a:latin typeface="Open Sans"/>
              <a:ea typeface="Open Sans"/>
              <a:cs typeface="Open Sans"/>
              <a:sym typeface="Open Sans"/>
            </a:endParaRPr>
          </a:p>
        </p:txBody>
      </p:sp>
      <p:sp>
        <p:nvSpPr>
          <p:cNvPr id="366" name="Google Shape;366;p11"/>
          <p:cNvSpPr/>
          <p:nvPr/>
        </p:nvSpPr>
        <p:spPr>
          <a:xfrm>
            <a:off x="4552589" y="4077153"/>
            <a:ext cx="4114800" cy="2088151"/>
          </a:xfrm>
          <a:custGeom>
            <a:avLst/>
            <a:gdLst/>
            <a:ahLst/>
            <a:cxnLst/>
            <a:rect l="l" t="t" r="r" b="b"/>
            <a:pathLst>
              <a:path w="5791200" h="2313940" extrusionOk="0">
                <a:moveTo>
                  <a:pt x="5791200" y="0"/>
                </a:moveTo>
                <a:lnTo>
                  <a:pt x="0" y="0"/>
                </a:lnTo>
                <a:lnTo>
                  <a:pt x="0" y="2313432"/>
                </a:lnTo>
                <a:lnTo>
                  <a:pt x="5791200" y="2313432"/>
                </a:lnTo>
                <a:lnTo>
                  <a:pt x="5791200" y="0"/>
                </a:lnTo>
                <a:close/>
              </a:path>
            </a:pathLst>
          </a:custGeom>
          <a:solidFill>
            <a:schemeClr val="accent3">
              <a:alpha val="49411"/>
            </a:schemeClr>
          </a:solid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Open Sans"/>
                <a:ea typeface="Open Sans"/>
                <a:cs typeface="Open Sans"/>
                <a:sym typeface="Open Sans"/>
              </a:rPr>
              <a:t>Modalità di attuazione </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giugno 2022: uscita bando </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dicembre 2022: affidamento contratti da parte del MITE</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giugno 2026: fine lavori</a:t>
            </a:r>
            <a:endParaRPr sz="1400" b="0" i="0" u="none" strike="noStrike" cap="none">
              <a:solidFill>
                <a:srgbClr val="000000"/>
              </a:solidFill>
              <a:latin typeface="Open Sans"/>
              <a:ea typeface="Open Sans"/>
              <a:cs typeface="Open Sans"/>
              <a:sym typeface="Open Sans"/>
            </a:endParaRPr>
          </a:p>
          <a:p>
            <a:pPr marL="298450" marR="0" lvl="0" indent="-184150" algn="l" rtl="0">
              <a:lnSpc>
                <a:spcPct val="100000"/>
              </a:lnSpc>
              <a:spcBef>
                <a:spcPts val="103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367" name="Google Shape;367;p11"/>
          <p:cNvSpPr txBox="1"/>
          <p:nvPr/>
        </p:nvSpPr>
        <p:spPr>
          <a:xfrm>
            <a:off x="647563" y="1243835"/>
            <a:ext cx="7704857" cy="584775"/>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Open Sans"/>
                <a:ea typeface="Open Sans"/>
                <a:cs typeface="Open Sans"/>
                <a:sym typeface="Open Sans"/>
              </a:rPr>
              <a:t>200 mln/EUR dal PNRR</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chemeClr val="lt1"/>
                </a:solidFill>
                <a:latin typeface="Open Sans"/>
                <a:ea typeface="Open Sans"/>
                <a:cs typeface="Open Sans"/>
                <a:sym typeface="Open Sans"/>
              </a:rPr>
              <a:t>Entro il 30/06/2026 -</a:t>
            </a:r>
            <a:endParaRPr sz="14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12"/>
          <p:cNvGrpSpPr/>
          <p:nvPr/>
        </p:nvGrpSpPr>
        <p:grpSpPr>
          <a:xfrm>
            <a:off x="814619" y="2221027"/>
            <a:ext cx="6983733" cy="4076392"/>
            <a:chOff x="576097" y="2664299"/>
            <a:chExt cx="6983733" cy="4076392"/>
          </a:xfrm>
        </p:grpSpPr>
        <p:sp>
          <p:nvSpPr>
            <p:cNvPr id="375" name="Google Shape;375;p12"/>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2"/>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377" name="Google Shape;377;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378" name="Google Shape;378;p12"/>
          <p:cNvPicPr preferRelativeResize="0"/>
          <p:nvPr/>
        </p:nvPicPr>
        <p:blipFill rotWithShape="1">
          <a:blip r:embed="rId3">
            <a:alphaModFix/>
          </a:blip>
          <a:srcRect/>
          <a:stretch/>
        </p:blipFill>
        <p:spPr>
          <a:xfrm>
            <a:off x="0" y="0"/>
            <a:ext cx="9152306" cy="6897287"/>
          </a:xfrm>
          <a:prstGeom prst="rect">
            <a:avLst/>
          </a:prstGeom>
          <a:noFill/>
          <a:ln>
            <a:noFill/>
          </a:ln>
        </p:spPr>
      </p:pic>
      <p:sp>
        <p:nvSpPr>
          <p:cNvPr id="379" name="Google Shape;379;p12"/>
          <p:cNvSpPr txBox="1"/>
          <p:nvPr/>
        </p:nvSpPr>
        <p:spPr>
          <a:xfrm>
            <a:off x="3620685" y="670512"/>
            <a:ext cx="451680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M2C3I3.1: </a:t>
            </a:r>
            <a:r>
              <a:rPr lang="it-IT" sz="2000" b="1" i="0" u="sng" strike="noStrike" cap="none" dirty="0">
                <a:solidFill>
                  <a:schemeClr val="accent3"/>
                </a:solidFill>
                <a:latin typeface="Open Sans"/>
                <a:ea typeface="Open Sans"/>
                <a:cs typeface="Open Sans"/>
                <a:sym typeface="Open Sans"/>
              </a:rPr>
              <a:t>teleriscaldamento</a:t>
            </a:r>
            <a:endParaRPr sz="1400" b="0" i="0" u="sng" strike="noStrike" cap="none" dirty="0">
              <a:solidFill>
                <a:srgbClr val="000000"/>
              </a:solidFill>
              <a:latin typeface="Open Sans"/>
              <a:ea typeface="Open Sans"/>
              <a:cs typeface="Open Sans"/>
              <a:sym typeface="Open Sans"/>
            </a:endParaRPr>
          </a:p>
        </p:txBody>
      </p:sp>
      <p:sp>
        <p:nvSpPr>
          <p:cNvPr id="380" name="Google Shape;380;p12"/>
          <p:cNvSpPr txBox="1"/>
          <p:nvPr/>
        </p:nvSpPr>
        <p:spPr>
          <a:xfrm>
            <a:off x="390454" y="1998685"/>
            <a:ext cx="3981645" cy="3188688"/>
          </a:xfrm>
          <a:prstGeom prst="rect">
            <a:avLst/>
          </a:prstGeom>
          <a:noFill/>
          <a:ln>
            <a:noFill/>
          </a:ln>
        </p:spPr>
        <p:txBody>
          <a:bodyPr spcFirstLastPara="1" wrap="square" lIns="0" tIns="109850" rIns="0" bIns="0" anchor="t" anchorCtr="0">
            <a:spAutoFit/>
          </a:bodyPr>
          <a:lstStyle/>
          <a:p>
            <a:pPr marL="12700" marR="0" lvl="0" indent="0" algn="l" rtl="0">
              <a:lnSpc>
                <a:spcPct val="15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Descrizione </a:t>
            </a: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costruzione di </a:t>
            </a:r>
            <a:r>
              <a:rPr lang="it-IT" sz="1600" b="1" i="0" u="none" strike="noStrike" cap="none">
                <a:solidFill>
                  <a:schemeClr val="dk1"/>
                </a:solidFill>
                <a:latin typeface="Open Sans"/>
                <a:ea typeface="Open Sans"/>
                <a:cs typeface="Open Sans"/>
                <a:sym typeface="Open Sans"/>
              </a:rPr>
              <a:t>nuove reti o estensione di reti di teleriscaldamento esistenti</a:t>
            </a:r>
            <a:r>
              <a:rPr lang="it-IT" sz="1600" b="0" i="0" u="none" strike="noStrike" cap="none">
                <a:solidFill>
                  <a:schemeClr val="dk1"/>
                </a:solidFill>
                <a:latin typeface="Open Sans"/>
                <a:ea typeface="Open Sans"/>
                <a:cs typeface="Open Sans"/>
                <a:sym typeface="Open Sans"/>
              </a:rPr>
              <a:t>, in termini di clienti riforniti, ivi compresi gli impianti per la loro alimentazione; </a:t>
            </a:r>
            <a:endParaRPr sz="1400" b="0" i="0" u="none" strike="noStrike" cap="none">
              <a:solidFill>
                <a:srgbClr val="000000"/>
              </a:solidFill>
              <a:latin typeface="Open Sans"/>
              <a:ea typeface="Open Sans"/>
              <a:cs typeface="Open Sans"/>
              <a:sym typeface="Open Sans"/>
            </a:endParaRPr>
          </a:p>
          <a:p>
            <a:pPr marL="285750" marR="0" lvl="0" indent="-184150" algn="just"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Priorità al teleriscaldamento efficiente, basato sulla distribuzione di calore generato da fonti rinnovabili, da calore di scarto o cogenerato in impianti ad alto rendimento.</a:t>
            </a:r>
            <a:endParaRPr sz="1400" b="0" i="0" u="none" strike="noStrike" cap="none">
              <a:solidFill>
                <a:srgbClr val="000000"/>
              </a:solidFill>
              <a:latin typeface="Open Sans"/>
              <a:ea typeface="Open Sans"/>
              <a:cs typeface="Open Sans"/>
              <a:sym typeface="Open Sans"/>
            </a:endParaRPr>
          </a:p>
        </p:txBody>
      </p:sp>
      <p:sp>
        <p:nvSpPr>
          <p:cNvPr id="381" name="Google Shape;381;p12"/>
          <p:cNvSpPr txBox="1"/>
          <p:nvPr/>
        </p:nvSpPr>
        <p:spPr>
          <a:xfrm>
            <a:off x="390454" y="5187373"/>
            <a:ext cx="4028060" cy="877548"/>
          </a:xfrm>
          <a:prstGeom prst="rect">
            <a:avLst/>
          </a:prstGeom>
          <a:noFill/>
          <a:ln>
            <a:noFill/>
          </a:ln>
        </p:spPr>
        <p:txBody>
          <a:bodyPr spcFirstLastPara="1" wrap="square" lIns="0" tIns="12700" rIns="0" bIns="0" anchor="t" anchorCtr="0">
            <a:spAutoFit/>
          </a:bodyPr>
          <a:lstStyle/>
          <a:p>
            <a:pPr marL="12700" marR="5080" lvl="0" indent="0" algn="l" rtl="0">
              <a:lnSpc>
                <a:spcPct val="1457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Erogazioni</a:t>
            </a:r>
            <a:endParaRPr sz="1400" b="0" i="0" u="none" strike="noStrike" cap="none">
              <a:solidFill>
                <a:srgbClr val="000000"/>
              </a:solidFill>
              <a:latin typeface="Open Sans"/>
              <a:ea typeface="Open Sans"/>
              <a:cs typeface="Open Sans"/>
              <a:sym typeface="Open Sans"/>
            </a:endParaRPr>
          </a:p>
          <a:p>
            <a:pPr marL="298450" marR="5080" lvl="0" indent="-285750" algn="l" rtl="0">
              <a:lnSpc>
                <a:spcPct val="100000"/>
              </a:lnSpc>
              <a:spcBef>
                <a:spcPts val="10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500 milioni di euro, tutti per nuovi progetti </a:t>
            </a:r>
            <a:endParaRPr sz="1400" b="0" i="0" u="none" strike="noStrike" cap="none">
              <a:solidFill>
                <a:srgbClr val="000000"/>
              </a:solidFill>
              <a:latin typeface="Open Sans"/>
              <a:ea typeface="Open Sans"/>
              <a:cs typeface="Open Sans"/>
              <a:sym typeface="Open Sans"/>
            </a:endParaRPr>
          </a:p>
        </p:txBody>
      </p:sp>
      <p:sp>
        <p:nvSpPr>
          <p:cNvPr id="382" name="Google Shape;382;p12"/>
          <p:cNvSpPr txBox="1"/>
          <p:nvPr/>
        </p:nvSpPr>
        <p:spPr>
          <a:xfrm>
            <a:off x="4572000" y="2056775"/>
            <a:ext cx="4138652" cy="1594026"/>
          </a:xfrm>
          <a:prstGeom prst="rect">
            <a:avLst/>
          </a:prstGeom>
          <a:noFill/>
          <a:ln>
            <a:noFill/>
          </a:ln>
        </p:spPr>
        <p:txBody>
          <a:bodyPr spcFirstLastPara="1" wrap="square" lIns="0" tIns="1308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Soggetti coinvolti</a:t>
            </a:r>
            <a:endParaRPr sz="1600" b="0" i="0" u="none" strike="noStrike" cap="none">
              <a:solidFill>
                <a:schemeClr val="accent3"/>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a:t>
            </a:r>
            <a:r>
              <a:rPr lang="it-IT" sz="1600" b="1" i="0" u="none" strike="noStrike" cap="none">
                <a:solidFill>
                  <a:schemeClr val="dk1"/>
                </a:solidFill>
                <a:latin typeface="Open Sans"/>
                <a:ea typeface="Open Sans"/>
                <a:cs typeface="Open Sans"/>
                <a:sym typeface="Open Sans"/>
              </a:rPr>
              <a:t>MITE </a:t>
            </a:r>
            <a:r>
              <a:rPr lang="it-IT" sz="1600" b="0" i="0" u="none" strike="noStrike" cap="none">
                <a:solidFill>
                  <a:schemeClr val="dk1"/>
                </a:solidFill>
                <a:latin typeface="Open Sans"/>
                <a:ea typeface="Open Sans"/>
                <a:cs typeface="Open Sans"/>
                <a:sym typeface="Open Sans"/>
              </a:rPr>
              <a:t>è titolare dell'intervento che emanerà il bando </a:t>
            </a:r>
            <a:endParaRPr sz="1400" b="0" i="0" u="none" strike="noStrike" cap="none">
              <a:solidFill>
                <a:srgbClr val="000000"/>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bando sarà rivolto </a:t>
            </a:r>
            <a:r>
              <a:rPr lang="it-IT" sz="1600" b="1" i="0" u="none" strike="noStrike" cap="none">
                <a:solidFill>
                  <a:schemeClr val="dk1"/>
                </a:solidFill>
                <a:latin typeface="Open Sans"/>
                <a:ea typeface="Open Sans"/>
                <a:cs typeface="Open Sans"/>
                <a:sym typeface="Open Sans"/>
              </a:rPr>
              <a:t>alle 126 società di distribuzione del mercato elettrico</a:t>
            </a:r>
            <a:endParaRPr sz="1400" b="0" i="0" u="none" strike="noStrike" cap="none">
              <a:solidFill>
                <a:srgbClr val="000000"/>
              </a:solidFill>
              <a:latin typeface="Open Sans"/>
              <a:ea typeface="Open Sans"/>
              <a:cs typeface="Open Sans"/>
              <a:sym typeface="Open Sans"/>
            </a:endParaRPr>
          </a:p>
        </p:txBody>
      </p:sp>
      <p:sp>
        <p:nvSpPr>
          <p:cNvPr id="383" name="Google Shape;383;p12"/>
          <p:cNvSpPr/>
          <p:nvPr/>
        </p:nvSpPr>
        <p:spPr>
          <a:xfrm>
            <a:off x="4552589" y="4077153"/>
            <a:ext cx="4114800" cy="2088151"/>
          </a:xfrm>
          <a:custGeom>
            <a:avLst/>
            <a:gdLst/>
            <a:ahLst/>
            <a:cxnLst/>
            <a:rect l="l" t="t" r="r" b="b"/>
            <a:pathLst>
              <a:path w="5791200" h="2313940" extrusionOk="0">
                <a:moveTo>
                  <a:pt x="5791200" y="0"/>
                </a:moveTo>
                <a:lnTo>
                  <a:pt x="0" y="0"/>
                </a:lnTo>
                <a:lnTo>
                  <a:pt x="0" y="2313432"/>
                </a:lnTo>
                <a:lnTo>
                  <a:pt x="5791200" y="2313432"/>
                </a:lnTo>
                <a:lnTo>
                  <a:pt x="5791200" y="0"/>
                </a:lnTo>
                <a:close/>
              </a:path>
            </a:pathLst>
          </a:custGeom>
          <a:solidFill>
            <a:schemeClr val="accent3">
              <a:alpha val="49411"/>
            </a:schemeClr>
          </a:solid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dk1"/>
                </a:solidFill>
                <a:latin typeface="Open Sans"/>
                <a:ea typeface="Open Sans"/>
                <a:cs typeface="Open Sans"/>
                <a:sym typeface="Open Sans"/>
              </a:rPr>
              <a:t>Modalità di attuazione </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giugno 2022: uscita bando </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dicembre 2022: decreto di riparto delle risorse e aggiudicazione degli appalti</a:t>
            </a:r>
            <a:endParaRPr sz="1400" b="0" i="0" u="none" strike="noStrike" cap="none">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entro giugno 2026: fine lavori</a:t>
            </a:r>
            <a:endParaRPr sz="1400" b="0" i="0" u="none" strike="noStrike" cap="none">
              <a:solidFill>
                <a:srgbClr val="000000"/>
              </a:solidFill>
              <a:latin typeface="Open Sans"/>
              <a:ea typeface="Open Sans"/>
              <a:cs typeface="Open Sans"/>
              <a:sym typeface="Open Sans"/>
            </a:endParaRPr>
          </a:p>
          <a:p>
            <a:pPr marL="298450" marR="0" lvl="0" indent="-184150" algn="l" rtl="0">
              <a:lnSpc>
                <a:spcPct val="100000"/>
              </a:lnSpc>
              <a:spcBef>
                <a:spcPts val="103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384" name="Google Shape;384;p12"/>
          <p:cNvSpPr txBox="1"/>
          <p:nvPr/>
        </p:nvSpPr>
        <p:spPr>
          <a:xfrm>
            <a:off x="647563" y="1243835"/>
            <a:ext cx="7704857" cy="584775"/>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Open Sans"/>
                <a:ea typeface="Open Sans"/>
                <a:cs typeface="Open Sans"/>
                <a:sym typeface="Open Sans"/>
              </a:rPr>
              <a:t>500 mln/EUR dal PNRR</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chemeClr val="lt1"/>
                </a:solidFill>
                <a:latin typeface="Open Sans"/>
                <a:ea typeface="Open Sans"/>
                <a:cs typeface="Open Sans"/>
                <a:sym typeface="Open Sans"/>
              </a:rPr>
              <a:t>Entro il 30/06/2026 – </a:t>
            </a:r>
            <a:endParaRPr sz="14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11f07cff328_1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endParaRPr/>
          </a:p>
        </p:txBody>
      </p:sp>
      <p:sp>
        <p:nvSpPr>
          <p:cNvPr id="392" name="Google Shape;392;g11f07cff328_1_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a:p>
        </p:txBody>
      </p:sp>
      <p:pic>
        <p:nvPicPr>
          <p:cNvPr id="393" name="Google Shape;393;g11f07cff328_1_0"/>
          <p:cNvPicPr preferRelativeResize="0"/>
          <p:nvPr/>
        </p:nvPicPr>
        <p:blipFill rotWithShape="1">
          <a:blip r:embed="rId3">
            <a:alphaModFix/>
          </a:blip>
          <a:srcRect/>
          <a:stretch/>
        </p:blipFill>
        <p:spPr>
          <a:xfrm>
            <a:off x="-8306" y="-19644"/>
            <a:ext cx="9152306" cy="6897288"/>
          </a:xfrm>
          <a:prstGeom prst="rect">
            <a:avLst/>
          </a:prstGeom>
          <a:noFill/>
          <a:ln>
            <a:noFill/>
          </a:ln>
        </p:spPr>
      </p:pic>
      <p:sp>
        <p:nvSpPr>
          <p:cNvPr id="394" name="Google Shape;394;g11f07cff328_1_0"/>
          <p:cNvSpPr txBox="1"/>
          <p:nvPr/>
        </p:nvSpPr>
        <p:spPr>
          <a:xfrm>
            <a:off x="2703581" y="668939"/>
            <a:ext cx="5379767"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Cos’altro sta facendo il MITE sul</a:t>
            </a:r>
            <a:r>
              <a:rPr lang="it-IT" sz="2000" b="1" dirty="0">
                <a:solidFill>
                  <a:schemeClr val="accent3"/>
                </a:solidFill>
                <a:latin typeface="Open Sans"/>
                <a:ea typeface="Open Sans"/>
                <a:cs typeface="Open Sans"/>
                <a:sym typeface="Open Sans"/>
              </a:rPr>
              <a:t>le </a:t>
            </a:r>
            <a:r>
              <a:rPr lang="it-IT" sz="2000" b="1" i="0" u="none" strike="noStrike" cap="none" dirty="0">
                <a:solidFill>
                  <a:schemeClr val="accent3"/>
                </a:solidFill>
                <a:latin typeface="Open Sans"/>
                <a:ea typeface="Open Sans"/>
                <a:cs typeface="Open Sans"/>
                <a:sym typeface="Open Sans"/>
              </a:rPr>
              <a:t>FER?</a:t>
            </a:r>
            <a:endParaRPr sz="1400" b="0" i="0" u="none" strike="noStrike" cap="none" dirty="0">
              <a:solidFill>
                <a:srgbClr val="000000"/>
              </a:solidFill>
              <a:latin typeface="Open Sans"/>
              <a:ea typeface="Open Sans"/>
              <a:cs typeface="Open Sans"/>
              <a:sym typeface="Open Sans"/>
            </a:endParaRPr>
          </a:p>
        </p:txBody>
      </p:sp>
      <p:grpSp>
        <p:nvGrpSpPr>
          <p:cNvPr id="396" name="Google Shape;396;g11f07cff328_1_0"/>
          <p:cNvGrpSpPr/>
          <p:nvPr/>
        </p:nvGrpSpPr>
        <p:grpSpPr>
          <a:xfrm>
            <a:off x="1375646" y="1246173"/>
            <a:ext cx="6336064" cy="5470216"/>
            <a:chOff x="1213333" y="79777"/>
            <a:chExt cx="5345732" cy="5030494"/>
          </a:xfrm>
        </p:grpSpPr>
        <p:sp>
          <p:nvSpPr>
            <p:cNvPr id="397" name="Google Shape;397;g11f07cff328_1_0"/>
            <p:cNvSpPr/>
            <p:nvPr/>
          </p:nvSpPr>
          <p:spPr>
            <a:xfrm>
              <a:off x="2333711" y="79777"/>
              <a:ext cx="3104975" cy="3104975"/>
            </a:xfrm>
            <a:prstGeom prst="ellipse">
              <a:avLst/>
            </a:prstGeom>
            <a:solidFill>
              <a:schemeClr val="lt1">
                <a:alpha val="49803"/>
              </a:schemeClr>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398" name="Google Shape;398;g11f07cff328_1_0"/>
            <p:cNvSpPr txBox="1"/>
            <p:nvPr/>
          </p:nvSpPr>
          <p:spPr>
            <a:xfrm>
              <a:off x="2968311" y="652037"/>
              <a:ext cx="1788361" cy="100622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it-IT" sz="1600" b="1" i="0" u="none" strike="noStrike" cap="none" dirty="0">
                  <a:solidFill>
                    <a:schemeClr val="dk1"/>
                  </a:solidFill>
                  <a:latin typeface="Open Sans"/>
                  <a:ea typeface="Open Sans"/>
                  <a:cs typeface="Open Sans"/>
                  <a:sym typeface="Open Sans"/>
                </a:rPr>
                <a:t>FER1</a:t>
              </a:r>
              <a:r>
                <a:rPr lang="it-IT" sz="1600" b="0" i="0" u="none" strike="noStrike" cap="none" dirty="0">
                  <a:solidFill>
                    <a:schemeClr val="dk1"/>
                  </a:solidFill>
                  <a:latin typeface="Open Sans"/>
                  <a:ea typeface="Open Sans"/>
                  <a:cs typeface="Open Sans"/>
                  <a:sym typeface="Open Sans"/>
                </a:rPr>
                <a:t>: </a:t>
              </a:r>
              <a:r>
                <a:rPr lang="it-IT" sz="1600" b="1" i="0" u="none" strike="noStrike" cap="none" dirty="0">
                  <a:solidFill>
                    <a:schemeClr val="dk1"/>
                  </a:solidFill>
                  <a:latin typeface="Open Sans"/>
                  <a:ea typeface="Open Sans"/>
                  <a:cs typeface="Open Sans"/>
                  <a:sym typeface="Open Sans"/>
                </a:rPr>
                <a:t>3 GW da bandire nel primo semestre </a:t>
              </a:r>
              <a:r>
                <a:rPr lang="it-IT" sz="1600" b="0" i="0" u="none" strike="noStrike" cap="none" dirty="0">
                  <a:solidFill>
                    <a:schemeClr val="dk1"/>
                  </a:solidFill>
                  <a:latin typeface="Open Sans"/>
                  <a:ea typeface="Open Sans"/>
                  <a:cs typeface="Open Sans"/>
                  <a:sym typeface="Open Sans"/>
                </a:rPr>
                <a:t>(dopo l’aggiudicazione di 1,8 GW a gennaio). </a:t>
              </a:r>
              <a:r>
                <a:rPr lang="it-IT" sz="1600" dirty="0">
                  <a:solidFill>
                    <a:schemeClr val="dk1"/>
                  </a:solidFill>
                  <a:latin typeface="Open Sans"/>
                  <a:ea typeface="Open Sans"/>
                  <a:cs typeface="Open Sans"/>
                  <a:sym typeface="Open Sans"/>
                </a:rPr>
                <a:t>N</a:t>
              </a:r>
              <a:r>
                <a:rPr lang="it-IT" sz="1600" b="0" i="0" u="none" strike="noStrike" cap="none" dirty="0">
                  <a:solidFill>
                    <a:schemeClr val="dk1"/>
                  </a:solidFill>
                  <a:latin typeface="Open Sans"/>
                  <a:ea typeface="Open Sans"/>
                  <a:cs typeface="Open Sans"/>
                  <a:sym typeface="Open Sans"/>
                </a:rPr>
                <a:t>ell’ultimo bando: </a:t>
              </a:r>
              <a:r>
                <a:rPr lang="it-IT" sz="1600" b="1" i="0" u="none" strike="noStrike" cap="none" dirty="0">
                  <a:solidFill>
                    <a:schemeClr val="dk1"/>
                  </a:solidFill>
                  <a:latin typeface="Open Sans"/>
                  <a:ea typeface="Open Sans"/>
                  <a:cs typeface="Open Sans"/>
                  <a:sym typeface="Open Sans"/>
                </a:rPr>
                <a:t>triplicata la potenza aggiudicata </a:t>
              </a:r>
              <a:r>
                <a:rPr lang="it-IT" sz="1600" b="0" i="0" u="none" strike="noStrike" cap="none" dirty="0">
                  <a:solidFill>
                    <a:schemeClr val="dk1"/>
                  </a:solidFill>
                  <a:latin typeface="Open Sans"/>
                  <a:ea typeface="Open Sans"/>
                  <a:cs typeface="Open Sans"/>
                  <a:sym typeface="Open Sans"/>
                </a:rPr>
                <a:t>rispetto </a:t>
              </a:r>
              <a:r>
                <a:rPr lang="it-IT" sz="1600" dirty="0">
                  <a:solidFill>
                    <a:schemeClr val="dk1"/>
                  </a:solidFill>
                  <a:latin typeface="Open Sans"/>
                  <a:ea typeface="Open Sans"/>
                  <a:cs typeface="Open Sans"/>
                  <a:sym typeface="Open Sans"/>
                </a:rPr>
                <a:t>alla media di 500 MW</a:t>
              </a:r>
              <a:endParaRPr sz="1600" i="0" u="none" strike="noStrike" cap="none" dirty="0">
                <a:solidFill>
                  <a:schemeClr val="dk1"/>
                </a:solidFill>
                <a:latin typeface="Open Sans"/>
                <a:ea typeface="Open Sans"/>
                <a:cs typeface="Open Sans"/>
                <a:sym typeface="Open Sans"/>
              </a:endParaRPr>
            </a:p>
          </p:txBody>
        </p:sp>
        <p:sp>
          <p:nvSpPr>
            <p:cNvPr id="399" name="Google Shape;399;g11f07cff328_1_0"/>
            <p:cNvSpPr/>
            <p:nvPr/>
          </p:nvSpPr>
          <p:spPr>
            <a:xfrm>
              <a:off x="3454090" y="2005296"/>
              <a:ext cx="3104975" cy="3104975"/>
            </a:xfrm>
            <a:prstGeom prst="ellipse">
              <a:avLst/>
            </a:prstGeom>
            <a:solidFill>
              <a:schemeClr val="lt1">
                <a:alpha val="49803"/>
              </a:schemeClr>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0" name="Google Shape;400;g11f07cff328_1_0"/>
            <p:cNvSpPr txBox="1"/>
            <p:nvPr/>
          </p:nvSpPr>
          <p:spPr>
            <a:xfrm>
              <a:off x="4318308" y="2807415"/>
              <a:ext cx="1948372" cy="17077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it-IT" sz="1600" b="1" i="0" u="none" strike="noStrike" cap="none" dirty="0">
                  <a:solidFill>
                    <a:schemeClr val="dk1"/>
                  </a:solidFill>
                  <a:latin typeface="Open Sans"/>
                  <a:ea typeface="Open Sans"/>
                  <a:cs typeface="Open Sans"/>
                  <a:sym typeface="Open Sans"/>
                </a:rPr>
                <a:t>Ad oggi ci sono circa 2,5 GW di potenza con VIA positiva dal Ministero della Transizione ecologica, ma con parere negativo dal Ministero della Cultura</a:t>
              </a:r>
              <a:r>
                <a:rPr lang="it-IT" sz="1600" b="0" i="0" u="none" strike="noStrike" cap="none" dirty="0">
                  <a:solidFill>
                    <a:schemeClr val="dk1"/>
                  </a:solidFill>
                  <a:latin typeface="Open Sans"/>
                  <a:ea typeface="Open Sans"/>
                  <a:cs typeface="Open Sans"/>
                  <a:sym typeface="Open Sans"/>
                </a:rPr>
                <a:t>. I dossier sono ora all’attenzione della Presidenza del Consiglio.</a:t>
              </a:r>
              <a:endParaRPr sz="1600" b="0" i="0" u="none" strike="noStrike" cap="none" dirty="0">
                <a:solidFill>
                  <a:schemeClr val="dk1"/>
                </a:solidFill>
                <a:latin typeface="Open Sans"/>
                <a:ea typeface="Open Sans"/>
                <a:cs typeface="Open Sans"/>
                <a:sym typeface="Open Sans"/>
              </a:endParaRPr>
            </a:p>
          </p:txBody>
        </p:sp>
        <p:sp>
          <p:nvSpPr>
            <p:cNvPr id="401" name="Google Shape;401;g11f07cff328_1_0"/>
            <p:cNvSpPr/>
            <p:nvPr/>
          </p:nvSpPr>
          <p:spPr>
            <a:xfrm>
              <a:off x="1213333" y="2005296"/>
              <a:ext cx="3104975" cy="3104975"/>
            </a:xfrm>
            <a:prstGeom prst="ellipse">
              <a:avLst/>
            </a:prstGeom>
            <a:solidFill>
              <a:schemeClr val="lt1">
                <a:alpha val="49803"/>
              </a:schemeClr>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02" name="Google Shape;402;g11f07cff328_1_0"/>
            <p:cNvSpPr txBox="1"/>
            <p:nvPr/>
          </p:nvSpPr>
          <p:spPr>
            <a:xfrm>
              <a:off x="1505718" y="2807415"/>
              <a:ext cx="1941476" cy="17077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it-IT" sz="1600" b="1" i="0" u="none" strike="noStrike" cap="none" dirty="0">
                  <a:solidFill>
                    <a:schemeClr val="dk1"/>
                  </a:solidFill>
                  <a:latin typeface="Open Sans"/>
                  <a:ea typeface="Open Sans"/>
                  <a:cs typeface="Open Sans"/>
                  <a:sym typeface="Open Sans"/>
                </a:rPr>
                <a:t>Possibile avvio primi bandi relativi al FER2</a:t>
              </a:r>
              <a:r>
                <a:rPr lang="it-IT" sz="1600" b="0" i="0" u="none" strike="noStrike" cap="none" dirty="0">
                  <a:solidFill>
                    <a:schemeClr val="dk1"/>
                  </a:solidFill>
                  <a:latin typeface="Open Sans"/>
                  <a:ea typeface="Open Sans"/>
                  <a:cs typeface="Open Sans"/>
                  <a:sym typeface="Open Sans"/>
                </a:rPr>
                <a:t>, il meccanismo di incentivazione delle tecnologie rinnovabili ‘innovative’ (con capacità per il 2022 in corso di definizione)</a:t>
              </a:r>
              <a:endParaRPr sz="1600" b="0" i="0" u="none" strike="noStrike" cap="none" dirty="0">
                <a:solidFill>
                  <a:schemeClr val="dk1"/>
                </a:solidFill>
                <a:latin typeface="Open Sans"/>
                <a:ea typeface="Open Sans"/>
                <a:cs typeface="Open Sans"/>
                <a:sym typeface="Open Sans"/>
              </a:endParaRPr>
            </a:p>
          </p:txBody>
        </p:sp>
      </p:grpSp>
      <p:sp>
        <p:nvSpPr>
          <p:cNvPr id="403" name="Google Shape;403;g11f07cff328_1_0"/>
          <p:cNvSpPr/>
          <p:nvPr/>
        </p:nvSpPr>
        <p:spPr>
          <a:xfrm>
            <a:off x="7433032" y="4772966"/>
            <a:ext cx="756900" cy="449700"/>
          </a:xfrm>
          <a:prstGeom prst="curvedDownArrow">
            <a:avLst>
              <a:gd name="adj1" fmla="val 25000"/>
              <a:gd name="adj2" fmla="val 50000"/>
              <a:gd name="adj3" fmla="val 25000"/>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04" name="Google Shape;404;g11f07cff328_1_0"/>
          <p:cNvSpPr txBox="1"/>
          <p:nvPr/>
        </p:nvSpPr>
        <p:spPr>
          <a:xfrm>
            <a:off x="7711710" y="5253725"/>
            <a:ext cx="144046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400" b="1" i="0" u="none" strike="noStrike" cap="none" dirty="0">
                <a:solidFill>
                  <a:srgbClr val="C00000"/>
                </a:solidFill>
                <a:latin typeface="Open Sans"/>
                <a:ea typeface="Open Sans"/>
                <a:cs typeface="Open Sans"/>
                <a:sym typeface="Open Sans"/>
              </a:rPr>
              <a:t>Accelerazione iter autorizzativo necessaria!</a:t>
            </a:r>
            <a:endParaRPr dirty="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endParaRPr/>
          </a:p>
        </p:txBody>
      </p:sp>
      <p:sp>
        <p:nvSpPr>
          <p:cNvPr id="411" name="Google Shape;411;p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a:p>
        </p:txBody>
      </p:sp>
      <p:pic>
        <p:nvPicPr>
          <p:cNvPr id="412" name="Google Shape;412;p30"/>
          <p:cNvPicPr preferRelativeResize="0"/>
          <p:nvPr/>
        </p:nvPicPr>
        <p:blipFill rotWithShape="1">
          <a:blip r:embed="rId3">
            <a:alphaModFix/>
          </a:blip>
          <a:srcRect/>
          <a:stretch/>
        </p:blipFill>
        <p:spPr>
          <a:xfrm>
            <a:off x="-8306" y="-39288"/>
            <a:ext cx="9152306" cy="6897288"/>
          </a:xfrm>
          <a:prstGeom prst="rect">
            <a:avLst/>
          </a:prstGeom>
          <a:noFill/>
          <a:ln>
            <a:noFill/>
          </a:ln>
        </p:spPr>
      </p:pic>
      <p:sp>
        <p:nvSpPr>
          <p:cNvPr id="413" name="Google Shape;413;p30"/>
          <p:cNvSpPr/>
          <p:nvPr/>
        </p:nvSpPr>
        <p:spPr>
          <a:xfrm rot="-7263109">
            <a:off x="3459008" y="3091542"/>
            <a:ext cx="3107031" cy="980938"/>
          </a:xfrm>
          <a:prstGeom prst="flowChartExtra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14" name="Google Shape;414;p30"/>
          <p:cNvSpPr txBox="1"/>
          <p:nvPr/>
        </p:nvSpPr>
        <p:spPr>
          <a:xfrm>
            <a:off x="231158" y="1600200"/>
            <a:ext cx="2830705" cy="35393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b="1" i="0" u="none" strike="noStrike" cap="none" dirty="0">
                <a:solidFill>
                  <a:srgbClr val="000000"/>
                </a:solidFill>
                <a:latin typeface="Open Sans"/>
                <a:ea typeface="Open Sans"/>
                <a:cs typeface="Open Sans"/>
                <a:sym typeface="Open Sans"/>
              </a:rPr>
              <a:t>Sportello unico per le energie rinnovabili</a:t>
            </a:r>
            <a:r>
              <a:rPr lang="it-IT" sz="1600" b="0" i="0" u="none" strike="noStrike" cap="none" dirty="0">
                <a:solidFill>
                  <a:srgbClr val="000000"/>
                </a:solidFill>
                <a:latin typeface="Open Sans"/>
                <a:ea typeface="Open Sans"/>
                <a:cs typeface="Open Sans"/>
                <a:sym typeface="Open Sans"/>
              </a:rPr>
              <a:t> (</a:t>
            </a:r>
            <a:r>
              <a:rPr lang="it-IT" sz="1600" b="1" i="0" u="none" strike="noStrike" cap="none" dirty="0">
                <a:solidFill>
                  <a:srgbClr val="000000"/>
                </a:solidFill>
                <a:latin typeface="Open Sans"/>
                <a:ea typeface="Open Sans"/>
                <a:cs typeface="Open Sans"/>
                <a:sym typeface="Open Sans"/>
              </a:rPr>
              <a:t>SUDER</a:t>
            </a:r>
            <a:r>
              <a:rPr lang="it-IT" sz="1600" b="0" i="0" u="none" strike="noStrike" cap="none" dirty="0">
                <a:solidFill>
                  <a:srgbClr val="000000"/>
                </a:solidFill>
                <a:latin typeface="Open Sans"/>
                <a:ea typeface="Open Sans"/>
                <a:cs typeface="Open Sans"/>
                <a:sym typeface="Open Sans"/>
              </a:rPr>
              <a:t>), finalizzato al </a:t>
            </a:r>
            <a:r>
              <a:rPr lang="it-IT" sz="1600" b="1" i="0" u="none" strike="noStrike" cap="none" dirty="0">
                <a:solidFill>
                  <a:srgbClr val="000000"/>
                </a:solidFill>
                <a:latin typeface="Open Sans"/>
                <a:ea typeface="Open Sans"/>
                <a:cs typeface="Open Sans"/>
                <a:sym typeface="Open Sans"/>
              </a:rPr>
              <a:t>coordinamento ed alla digitalizzazione di tutti gli adempimenti richiesti</a:t>
            </a:r>
            <a:r>
              <a:rPr lang="it-IT" sz="1600" b="0" i="0" u="none" strike="noStrike" cap="none" dirty="0">
                <a:solidFill>
                  <a:srgbClr val="000000"/>
                </a:solidFill>
                <a:latin typeface="Open Sans"/>
                <a:ea typeface="Open Sans"/>
                <a:cs typeface="Open Sans"/>
                <a:sym typeface="Open Sans"/>
              </a:rPr>
              <a:t> per il rilascio delle autorizzazioni e l’approvazione dei </a:t>
            </a:r>
            <a:r>
              <a:rPr lang="it-IT" sz="1600" b="1" i="0" u="none" strike="noStrike" cap="none" dirty="0">
                <a:solidFill>
                  <a:srgbClr val="000000"/>
                </a:solidFill>
                <a:latin typeface="Open Sans"/>
                <a:ea typeface="Open Sans"/>
                <a:cs typeface="Open Sans"/>
                <a:sym typeface="Open Sans"/>
              </a:rPr>
              <a:t>modelli unici digitali </a:t>
            </a:r>
            <a:r>
              <a:rPr lang="it-IT" sz="1600" b="0" i="0" u="none" strike="noStrike" cap="none" dirty="0">
                <a:solidFill>
                  <a:srgbClr val="000000"/>
                </a:solidFill>
                <a:latin typeface="Open Sans"/>
                <a:ea typeface="Open Sans"/>
                <a:cs typeface="Open Sans"/>
                <a:sym typeface="Open Sans"/>
              </a:rPr>
              <a:t>(Art. 19). </a:t>
            </a:r>
          </a:p>
          <a:p>
            <a:pPr marL="0" marR="0" lvl="0" indent="0" algn="ctr" rtl="0">
              <a:lnSpc>
                <a:spcPct val="100000"/>
              </a:lnSpc>
              <a:spcBef>
                <a:spcPts val="0"/>
              </a:spcBef>
              <a:spcAft>
                <a:spcPts val="0"/>
              </a:spcAft>
              <a:buNone/>
            </a:pPr>
            <a:endParaRPr lang="it-IT" sz="1600" dirty="0">
              <a:latin typeface="Open Sans"/>
              <a:ea typeface="Open Sans"/>
              <a:cs typeface="Open Sans"/>
              <a:sym typeface="Open Sans"/>
            </a:endParaRPr>
          </a:p>
          <a:p>
            <a:pPr algn="ctr"/>
            <a:r>
              <a:rPr lang="it-IT" sz="1600" u="sng" dirty="0">
                <a:latin typeface="Open Sans"/>
                <a:ea typeface="Open Sans"/>
                <a:cs typeface="Open Sans"/>
                <a:sym typeface="Open Sans"/>
              </a:rPr>
              <a:t>Decreto attuativo entro 180 giorni da RED II</a:t>
            </a:r>
          </a:p>
          <a:p>
            <a:pPr marL="0" marR="0" lvl="0" indent="0" algn="ctr" rtl="0">
              <a:lnSpc>
                <a:spcPct val="100000"/>
              </a:lnSpc>
              <a:spcBef>
                <a:spcPts val="0"/>
              </a:spcBef>
              <a:spcAft>
                <a:spcPts val="0"/>
              </a:spcAft>
              <a:buNone/>
            </a:pPr>
            <a:endParaRPr sz="1600" dirty="0"/>
          </a:p>
        </p:txBody>
      </p:sp>
      <p:sp>
        <p:nvSpPr>
          <p:cNvPr id="415" name="Google Shape;415;p30"/>
          <p:cNvSpPr txBox="1"/>
          <p:nvPr/>
        </p:nvSpPr>
        <p:spPr>
          <a:xfrm>
            <a:off x="6132033" y="1482752"/>
            <a:ext cx="2740690" cy="30469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dirty="0">
                <a:latin typeface="Open Sans"/>
                <a:ea typeface="Open Sans"/>
                <a:cs typeface="Open Sans"/>
                <a:sym typeface="Open Sans"/>
              </a:rPr>
              <a:t>I</a:t>
            </a:r>
            <a:r>
              <a:rPr lang="it-IT" sz="1600" i="0" u="none" strike="noStrike" cap="none" dirty="0">
                <a:solidFill>
                  <a:srgbClr val="000000"/>
                </a:solidFill>
                <a:latin typeface="Open Sans"/>
                <a:ea typeface="Open Sans"/>
                <a:cs typeface="Open Sans"/>
                <a:sym typeface="Open Sans"/>
              </a:rPr>
              <a:t>nd</a:t>
            </a:r>
            <a:r>
              <a:rPr lang="it-IT" sz="1600" b="0" i="0" u="none" strike="noStrike" cap="none" dirty="0">
                <a:solidFill>
                  <a:srgbClr val="000000"/>
                </a:solidFill>
                <a:latin typeface="Open Sans"/>
                <a:ea typeface="Open Sans"/>
                <a:cs typeface="Open Sans"/>
                <a:sym typeface="Open Sans"/>
              </a:rPr>
              <a:t>ividuazione delle </a:t>
            </a:r>
            <a:r>
              <a:rPr lang="it-IT" sz="1600" b="1" i="0" u="none" strike="noStrike" cap="none" dirty="0">
                <a:solidFill>
                  <a:srgbClr val="000000"/>
                </a:solidFill>
                <a:latin typeface="Open Sans"/>
                <a:ea typeface="Open Sans"/>
                <a:cs typeface="Open Sans"/>
                <a:sym typeface="Open Sans"/>
              </a:rPr>
              <a:t>aree idonee</a:t>
            </a:r>
            <a:r>
              <a:rPr lang="it-IT" sz="1600" b="0" i="0" u="none" strike="noStrike" cap="none" dirty="0">
                <a:solidFill>
                  <a:srgbClr val="000000"/>
                </a:solidFill>
                <a:latin typeface="Open Sans"/>
                <a:ea typeface="Open Sans"/>
                <a:cs typeface="Open Sans"/>
                <a:sym typeface="Open Sans"/>
              </a:rPr>
              <a:t> e di quelle non idonee all’installazione degli impianti FER (</a:t>
            </a:r>
            <a:r>
              <a:rPr lang="it-IT" sz="1600" b="1" i="0" u="none" strike="noStrike" cap="none" dirty="0">
                <a:solidFill>
                  <a:srgbClr val="000000"/>
                </a:solidFill>
                <a:latin typeface="Open Sans"/>
                <a:ea typeface="Open Sans"/>
                <a:cs typeface="Open Sans"/>
                <a:sym typeface="Open Sans"/>
              </a:rPr>
              <a:t>art</a:t>
            </a:r>
            <a:r>
              <a:rPr lang="it-IT" sz="1600" b="1" dirty="0">
                <a:latin typeface="Open Sans"/>
                <a:ea typeface="Open Sans"/>
                <a:cs typeface="Open Sans"/>
                <a:sym typeface="Open Sans"/>
              </a:rPr>
              <a:t>. 22</a:t>
            </a:r>
            <a:r>
              <a:rPr lang="it-IT" sz="1600" dirty="0">
                <a:latin typeface="Open Sans"/>
                <a:ea typeface="Open Sans"/>
                <a:cs typeface="Open Sans"/>
                <a:sym typeface="Open Sans"/>
              </a:rPr>
              <a:t>)</a:t>
            </a:r>
          </a:p>
          <a:p>
            <a:pPr marL="0" marR="0" lvl="0" indent="0" algn="ctr" rtl="0">
              <a:lnSpc>
                <a:spcPct val="100000"/>
              </a:lnSpc>
              <a:spcBef>
                <a:spcPts val="0"/>
              </a:spcBef>
              <a:spcAft>
                <a:spcPts val="0"/>
              </a:spcAft>
              <a:buNone/>
            </a:pPr>
            <a:endParaRPr sz="1600" b="1" dirty="0">
              <a:latin typeface="Open Sans"/>
              <a:ea typeface="Open Sans"/>
              <a:cs typeface="Open Sans"/>
              <a:sym typeface="Open Sans"/>
            </a:endParaRPr>
          </a:p>
          <a:p>
            <a:pPr marL="0" marR="0" lvl="0" indent="0" algn="ctr" rtl="0">
              <a:lnSpc>
                <a:spcPct val="100000"/>
              </a:lnSpc>
              <a:spcBef>
                <a:spcPts val="0"/>
              </a:spcBef>
              <a:spcAft>
                <a:spcPts val="0"/>
              </a:spcAft>
              <a:buNone/>
            </a:pPr>
            <a:r>
              <a:rPr lang="it-IT" sz="1600" b="1" dirty="0">
                <a:latin typeface="Open Sans"/>
                <a:ea typeface="Open Sans"/>
                <a:cs typeface="Open Sans"/>
                <a:sym typeface="Open Sans"/>
              </a:rPr>
              <a:t>Un’area non classificata non rientra in automatico tra le non idonee (art.20, comma 6)</a:t>
            </a:r>
          </a:p>
          <a:p>
            <a:pPr marL="0" marR="0" lvl="0" indent="0" algn="ctr" rtl="0">
              <a:lnSpc>
                <a:spcPct val="100000"/>
              </a:lnSpc>
              <a:spcBef>
                <a:spcPts val="0"/>
              </a:spcBef>
              <a:spcAft>
                <a:spcPts val="0"/>
              </a:spcAft>
              <a:buNone/>
            </a:pPr>
            <a:endParaRPr lang="it-IT" sz="1600" b="1" dirty="0">
              <a:latin typeface="Open Sans"/>
              <a:ea typeface="Open Sans"/>
              <a:cs typeface="Open Sans"/>
              <a:sym typeface="Open Sans"/>
            </a:endParaRPr>
          </a:p>
          <a:p>
            <a:pPr marL="0" marR="0" lvl="0" indent="0" algn="ctr" rtl="0">
              <a:lnSpc>
                <a:spcPct val="100000"/>
              </a:lnSpc>
              <a:spcBef>
                <a:spcPts val="0"/>
              </a:spcBef>
              <a:spcAft>
                <a:spcPts val="0"/>
              </a:spcAft>
              <a:buNone/>
            </a:pPr>
            <a:r>
              <a:rPr lang="it-IT" sz="1600" u="sng" dirty="0">
                <a:latin typeface="Open Sans"/>
                <a:ea typeface="Open Sans"/>
                <a:cs typeface="Open Sans"/>
                <a:sym typeface="Open Sans"/>
              </a:rPr>
              <a:t>Decreto attuativo entro 180 giorni da RED II</a:t>
            </a:r>
            <a:endParaRPr sz="1600" u="sng" dirty="0">
              <a:latin typeface="Open Sans"/>
              <a:ea typeface="Open Sans"/>
              <a:cs typeface="Open Sans"/>
              <a:sym typeface="Open Sans"/>
            </a:endParaRPr>
          </a:p>
        </p:txBody>
      </p:sp>
      <p:sp>
        <p:nvSpPr>
          <p:cNvPr id="416" name="Google Shape;416;p30"/>
          <p:cNvSpPr txBox="1"/>
          <p:nvPr/>
        </p:nvSpPr>
        <p:spPr>
          <a:xfrm>
            <a:off x="2274829" y="5072050"/>
            <a:ext cx="458603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600" b="1" dirty="0">
                <a:latin typeface="Open Sans"/>
                <a:ea typeface="Open Sans"/>
                <a:cs typeface="Open Sans"/>
                <a:sym typeface="Open Sans"/>
              </a:rPr>
              <a:t>Semplificazioni per impianti off-shore</a:t>
            </a:r>
            <a:r>
              <a:rPr lang="it-IT" sz="1600" dirty="0">
                <a:latin typeface="Open Sans"/>
                <a:ea typeface="Open Sans"/>
                <a:cs typeface="Open Sans"/>
                <a:sym typeface="Open Sans"/>
              </a:rPr>
              <a:t>:</a:t>
            </a:r>
            <a:endParaRPr sz="1600" dirty="0">
              <a:latin typeface="Open Sans"/>
              <a:ea typeface="Open Sans"/>
              <a:cs typeface="Open Sans"/>
              <a:sym typeface="Open Sans"/>
            </a:endParaRPr>
          </a:p>
          <a:p>
            <a:pPr marL="0" marR="0" lvl="0" indent="0" algn="ctr" rtl="0">
              <a:lnSpc>
                <a:spcPct val="100000"/>
              </a:lnSpc>
              <a:spcBef>
                <a:spcPts val="0"/>
              </a:spcBef>
              <a:spcAft>
                <a:spcPts val="0"/>
              </a:spcAft>
              <a:buNone/>
            </a:pPr>
            <a:r>
              <a:rPr lang="it-IT" sz="1600" u="sng" dirty="0">
                <a:latin typeface="Open Sans"/>
                <a:ea typeface="Open Sans"/>
                <a:cs typeface="Open Sans"/>
                <a:sym typeface="Open Sans"/>
              </a:rPr>
              <a:t>decreto attuativo entro 180 giorni da RED II </a:t>
            </a:r>
            <a:r>
              <a:rPr lang="it-IT" sz="1600" dirty="0">
                <a:latin typeface="Open Sans"/>
                <a:ea typeface="Open Sans"/>
                <a:cs typeface="Open Sans"/>
                <a:sym typeface="Open Sans"/>
              </a:rPr>
              <a:t>contenente piano di gestione dello spazio marittimo per la produzione di energia da FER, che individui anche qui le aree idonee. </a:t>
            </a:r>
            <a:endParaRPr sz="1600" dirty="0">
              <a:latin typeface="Open Sans"/>
              <a:ea typeface="Open Sans"/>
              <a:cs typeface="Open Sans"/>
              <a:sym typeface="Open Sans"/>
            </a:endParaRPr>
          </a:p>
          <a:p>
            <a:pPr marL="0" marR="0" lvl="0" indent="0" algn="ctr" rtl="0">
              <a:lnSpc>
                <a:spcPct val="100000"/>
              </a:lnSpc>
              <a:spcBef>
                <a:spcPts val="0"/>
              </a:spcBef>
              <a:spcAft>
                <a:spcPts val="0"/>
              </a:spcAft>
              <a:buNone/>
            </a:pPr>
            <a:endParaRPr sz="1600" dirty="0">
              <a:latin typeface="Open Sans"/>
              <a:ea typeface="Open Sans"/>
              <a:cs typeface="Open Sans"/>
              <a:sym typeface="Open Sans"/>
            </a:endParaRPr>
          </a:p>
        </p:txBody>
      </p:sp>
      <p:sp>
        <p:nvSpPr>
          <p:cNvPr id="417" name="Google Shape;417;p30"/>
          <p:cNvSpPr/>
          <p:nvPr/>
        </p:nvSpPr>
        <p:spPr>
          <a:xfrm>
            <a:off x="2892751" y="3865402"/>
            <a:ext cx="3382690" cy="900405"/>
          </a:xfrm>
          <a:prstGeom prst="flowChartExtract">
            <a:avLst/>
          </a:prstGeom>
          <a:solidFill>
            <a:srgbClr val="4F6128"/>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18" name="Google Shape;418;p30"/>
          <p:cNvSpPr/>
          <p:nvPr/>
        </p:nvSpPr>
        <p:spPr>
          <a:xfrm rot="7263109">
            <a:off x="2560485" y="3091541"/>
            <a:ext cx="3107031" cy="980938"/>
          </a:xfrm>
          <a:prstGeom prst="flowChartExtract">
            <a:avLst/>
          </a:prstGeom>
          <a:solidFill>
            <a:srgbClr val="EAF1D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19" name="Google Shape;419;p30"/>
          <p:cNvSpPr txBox="1"/>
          <p:nvPr/>
        </p:nvSpPr>
        <p:spPr>
          <a:xfrm>
            <a:off x="2695073" y="297535"/>
            <a:ext cx="5369318" cy="70784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dirty="0">
                <a:solidFill>
                  <a:schemeClr val="accent3"/>
                </a:solidFill>
                <a:latin typeface="Open Sans"/>
                <a:ea typeface="Open Sans"/>
                <a:cs typeface="Open Sans"/>
                <a:sym typeface="Open Sans"/>
              </a:rPr>
              <a:t>S</a:t>
            </a:r>
            <a:r>
              <a:rPr lang="it-IT" sz="2000" b="1" i="0" u="none" strike="noStrike" cap="none" dirty="0">
                <a:solidFill>
                  <a:schemeClr val="accent3"/>
                </a:solidFill>
                <a:latin typeface="Open Sans"/>
                <a:ea typeface="Open Sans"/>
                <a:cs typeface="Open Sans"/>
                <a:sym typeface="Open Sans"/>
              </a:rPr>
              <a:t>emplificazione amministrativa FER: </a:t>
            </a:r>
            <a:endParaRPr sz="2000" b="1" i="0" u="none" strike="noStrike" cap="none" dirty="0">
              <a:solidFill>
                <a:schemeClr val="accent3"/>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000"/>
              <a:buFont typeface="Arial"/>
              <a:buNone/>
            </a:pPr>
            <a:r>
              <a:rPr lang="it-IT" sz="2000" b="1" i="0" u="sng" strike="noStrike" cap="none" dirty="0">
                <a:solidFill>
                  <a:schemeClr val="accent3"/>
                </a:solidFill>
                <a:latin typeface="Open Sans"/>
                <a:ea typeface="Open Sans"/>
                <a:cs typeface="Open Sans"/>
                <a:sym typeface="Open Sans"/>
              </a:rPr>
              <a:t>Decreto RED II </a:t>
            </a:r>
            <a:endParaRPr sz="1400" b="0" i="0" u="sng" strike="noStrike" cap="none" dirty="0">
              <a:solidFill>
                <a:srgbClr val="C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1fa0c88075_0_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endParaRPr/>
          </a:p>
        </p:txBody>
      </p:sp>
      <p:sp>
        <p:nvSpPr>
          <p:cNvPr id="427" name="Google Shape;427;g11fa0c88075_0_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endParaRPr/>
          </a:p>
        </p:txBody>
      </p:sp>
      <p:pic>
        <p:nvPicPr>
          <p:cNvPr id="428" name="Google Shape;428;g11fa0c88075_0_5"/>
          <p:cNvPicPr preferRelativeResize="0"/>
          <p:nvPr/>
        </p:nvPicPr>
        <p:blipFill rotWithShape="1">
          <a:blip r:embed="rId3">
            <a:alphaModFix/>
          </a:blip>
          <a:srcRect/>
          <a:stretch/>
        </p:blipFill>
        <p:spPr>
          <a:xfrm>
            <a:off x="0" y="0"/>
            <a:ext cx="9152306" cy="6897288"/>
          </a:xfrm>
          <a:prstGeom prst="rect">
            <a:avLst/>
          </a:prstGeom>
          <a:noFill/>
          <a:ln>
            <a:noFill/>
          </a:ln>
        </p:spPr>
      </p:pic>
      <p:sp>
        <p:nvSpPr>
          <p:cNvPr id="429" name="Google Shape;429;g11fa0c88075_0_5"/>
          <p:cNvSpPr txBox="1"/>
          <p:nvPr/>
        </p:nvSpPr>
        <p:spPr>
          <a:xfrm>
            <a:off x="1948227" y="418904"/>
            <a:ext cx="6146575" cy="707846"/>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None/>
            </a:pPr>
            <a:r>
              <a:rPr lang="it-IT" sz="2000" b="1" dirty="0">
                <a:solidFill>
                  <a:schemeClr val="accent3"/>
                </a:solidFill>
                <a:latin typeface="Open Sans"/>
                <a:ea typeface="Open Sans"/>
                <a:cs typeface="Open Sans"/>
                <a:sym typeface="Open Sans"/>
              </a:rPr>
              <a:t>Semplificazione  amministrativa FER: </a:t>
            </a:r>
            <a:r>
              <a:rPr lang="it-IT" sz="2000" b="1" u="sng" dirty="0">
                <a:solidFill>
                  <a:schemeClr val="accent3"/>
                </a:solidFill>
                <a:latin typeface="Open Sans"/>
                <a:ea typeface="Open Sans"/>
                <a:cs typeface="Open Sans"/>
                <a:sym typeface="Open Sans"/>
              </a:rPr>
              <a:t>DL 17/2022 (energia)</a:t>
            </a:r>
            <a:endParaRPr sz="2000" u="sng" dirty="0">
              <a:latin typeface="Open Sans"/>
              <a:ea typeface="Open Sans"/>
              <a:cs typeface="Open Sans"/>
              <a:sym typeface="Open Sans"/>
            </a:endParaRPr>
          </a:p>
        </p:txBody>
      </p:sp>
      <p:grpSp>
        <p:nvGrpSpPr>
          <p:cNvPr id="431" name="Google Shape;431;g11fa0c88075_0_5"/>
          <p:cNvGrpSpPr/>
          <p:nvPr/>
        </p:nvGrpSpPr>
        <p:grpSpPr>
          <a:xfrm>
            <a:off x="598856" y="1543830"/>
            <a:ext cx="2698743" cy="4567719"/>
            <a:chOff x="1660800" y="1171213"/>
            <a:chExt cx="1942800" cy="1569600"/>
          </a:xfrm>
        </p:grpSpPr>
        <p:sp>
          <p:nvSpPr>
            <p:cNvPr id="432" name="Google Shape;432;g11fa0c88075_0_5"/>
            <p:cNvSpPr/>
            <p:nvPr/>
          </p:nvSpPr>
          <p:spPr>
            <a:xfrm>
              <a:off x="1660800" y="1171213"/>
              <a:ext cx="1942800" cy="1569600"/>
            </a:xfrm>
            <a:prstGeom prst="round1Rect">
              <a:avLst>
                <a:gd name="adj" fmla="val 17446"/>
              </a:avLst>
            </a:prstGeom>
            <a:solidFill>
              <a:schemeClr val="lt1"/>
            </a:solidFill>
            <a:ln w="28575" cap="flat" cmpd="sng">
              <a:solidFill>
                <a:srgbClr val="9BBB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Open Sans"/>
                <a:ea typeface="Open Sans"/>
                <a:cs typeface="Open Sans"/>
                <a:sym typeface="Open Sans"/>
              </a:endParaRPr>
            </a:p>
          </p:txBody>
        </p:sp>
        <p:sp>
          <p:nvSpPr>
            <p:cNvPr id="433" name="Google Shape;433;g11fa0c88075_0_5"/>
            <p:cNvSpPr txBox="1"/>
            <p:nvPr/>
          </p:nvSpPr>
          <p:spPr>
            <a:xfrm>
              <a:off x="1755748" y="1252191"/>
              <a:ext cx="1644000" cy="5094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IT" sz="1600" b="1" dirty="0">
                  <a:solidFill>
                    <a:schemeClr val="dk1"/>
                  </a:solidFill>
                  <a:latin typeface="Open Sans"/>
                  <a:ea typeface="Open Sans"/>
                  <a:cs typeface="Open Sans"/>
                  <a:sym typeface="Open Sans"/>
                </a:rPr>
                <a:t>Articolo 9 </a:t>
              </a:r>
              <a:endParaRPr sz="1600" b="1" dirty="0">
                <a:solidFill>
                  <a:schemeClr val="dk1"/>
                </a:solidFill>
                <a:latin typeface="Open Sans"/>
                <a:ea typeface="Open Sans"/>
                <a:cs typeface="Open Sans"/>
                <a:sym typeface="Open Sans"/>
              </a:endParaRPr>
            </a:p>
            <a:p>
              <a:pPr marL="0" lvl="0" indent="0" algn="ctr" rtl="0">
                <a:lnSpc>
                  <a:spcPct val="115000"/>
                </a:lnSpc>
                <a:spcBef>
                  <a:spcPts val="0"/>
                </a:spcBef>
                <a:spcAft>
                  <a:spcPts val="0"/>
                </a:spcAft>
                <a:buNone/>
              </a:pPr>
              <a:endParaRPr sz="1600" dirty="0">
                <a:solidFill>
                  <a:schemeClr val="dk1"/>
                </a:solidFill>
                <a:latin typeface="Open Sans"/>
                <a:ea typeface="Open Sans"/>
                <a:cs typeface="Open Sans"/>
                <a:sym typeface="Open Sans"/>
              </a:endParaRPr>
            </a:p>
            <a:p>
              <a:pPr marL="0" lvl="0" indent="0" algn="ctr" rtl="0">
                <a:lnSpc>
                  <a:spcPct val="115000"/>
                </a:lnSpc>
                <a:spcBef>
                  <a:spcPts val="0"/>
                </a:spcBef>
                <a:spcAft>
                  <a:spcPts val="0"/>
                </a:spcAft>
                <a:buNone/>
              </a:pPr>
              <a:r>
                <a:rPr lang="it-IT" sz="1600" dirty="0">
                  <a:solidFill>
                    <a:schemeClr val="dk1"/>
                  </a:solidFill>
                  <a:latin typeface="Open Sans"/>
                  <a:ea typeface="Open Sans"/>
                  <a:cs typeface="Open Sans"/>
                  <a:sym typeface="Open Sans"/>
                </a:rPr>
                <a:t>Nessuna autorizzazione necessaria per l'installazione di </a:t>
              </a:r>
              <a:r>
                <a:rPr lang="it-IT" sz="1600" b="1" dirty="0">
                  <a:solidFill>
                    <a:schemeClr val="dk1"/>
                  </a:solidFill>
                  <a:latin typeface="Open Sans"/>
                  <a:ea typeface="Open Sans"/>
                  <a:cs typeface="Open Sans"/>
                  <a:sym typeface="Open Sans"/>
                </a:rPr>
                <a:t>impianti solari fotovoltaici e termici</a:t>
              </a:r>
              <a:r>
                <a:rPr lang="it-IT" sz="1600" dirty="0">
                  <a:solidFill>
                    <a:schemeClr val="dk1"/>
                  </a:solidFill>
                  <a:latin typeface="Open Sans"/>
                  <a:ea typeface="Open Sans"/>
                  <a:cs typeface="Open Sans"/>
                  <a:sym typeface="Open Sans"/>
                </a:rPr>
                <a:t> sugli edifici o su strutture e manufatti fuori terra diversi dagli edifici, né </a:t>
              </a:r>
              <a:r>
                <a:rPr lang="it-IT" sz="1600" b="1" dirty="0">
                  <a:solidFill>
                    <a:schemeClr val="dk1"/>
                  </a:solidFill>
                  <a:latin typeface="Open Sans"/>
                  <a:ea typeface="Open Sans"/>
                  <a:cs typeface="Open Sans"/>
                  <a:sym typeface="Open Sans"/>
                </a:rPr>
                <a:t>per opere funzionali alla connessione alla rete</a:t>
              </a:r>
              <a:r>
                <a:rPr lang="it-IT" sz="1600" dirty="0">
                  <a:solidFill>
                    <a:schemeClr val="dk1"/>
                  </a:solidFill>
                  <a:latin typeface="Open Sans"/>
                  <a:ea typeface="Open Sans"/>
                  <a:cs typeface="Open Sans"/>
                  <a:sym typeface="Open Sans"/>
                </a:rPr>
                <a:t>.</a:t>
              </a:r>
              <a:endParaRPr sz="1600" dirty="0">
                <a:solidFill>
                  <a:schemeClr val="dk1"/>
                </a:solidFill>
                <a:latin typeface="Open Sans"/>
                <a:ea typeface="Open Sans"/>
                <a:cs typeface="Open Sans"/>
                <a:sym typeface="Open Sans"/>
              </a:endParaRPr>
            </a:p>
          </p:txBody>
        </p:sp>
      </p:grpSp>
      <p:grpSp>
        <p:nvGrpSpPr>
          <p:cNvPr id="434" name="Google Shape;434;g11fa0c88075_0_5"/>
          <p:cNvGrpSpPr/>
          <p:nvPr/>
        </p:nvGrpSpPr>
        <p:grpSpPr>
          <a:xfrm>
            <a:off x="3288197" y="1543815"/>
            <a:ext cx="2698743" cy="4567719"/>
            <a:chOff x="3600600" y="1170963"/>
            <a:chExt cx="1942800" cy="1569600"/>
          </a:xfrm>
        </p:grpSpPr>
        <p:sp>
          <p:nvSpPr>
            <p:cNvPr id="435" name="Google Shape;435;g11fa0c88075_0_5"/>
            <p:cNvSpPr/>
            <p:nvPr/>
          </p:nvSpPr>
          <p:spPr>
            <a:xfrm>
              <a:off x="3600600" y="1170963"/>
              <a:ext cx="1942800" cy="1569600"/>
            </a:xfrm>
            <a:prstGeom prst="round2SameRect">
              <a:avLst>
                <a:gd name="adj1" fmla="val 18098"/>
                <a:gd name="adj2" fmla="val 0"/>
              </a:avLst>
            </a:prstGeom>
            <a:noFill/>
            <a:ln w="28575" cap="flat" cmpd="sng">
              <a:solidFill>
                <a:srgbClr val="76923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latin typeface="Open Sans"/>
                <a:ea typeface="Open Sans"/>
                <a:cs typeface="Open Sans"/>
                <a:sym typeface="Open Sans"/>
              </a:endParaRPr>
            </a:p>
          </p:txBody>
        </p:sp>
        <p:sp>
          <p:nvSpPr>
            <p:cNvPr id="436" name="Google Shape;436;g11fa0c88075_0_5"/>
            <p:cNvSpPr txBox="1"/>
            <p:nvPr/>
          </p:nvSpPr>
          <p:spPr>
            <a:xfrm>
              <a:off x="3819008" y="1413573"/>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Open Sans"/>
                <a:ea typeface="Open Sans"/>
                <a:cs typeface="Open Sans"/>
                <a:sym typeface="Open Sans"/>
              </a:endParaRPr>
            </a:p>
          </p:txBody>
        </p:sp>
        <p:sp>
          <p:nvSpPr>
            <p:cNvPr id="437" name="Google Shape;437;g11fa0c88075_0_5"/>
            <p:cNvSpPr txBox="1"/>
            <p:nvPr/>
          </p:nvSpPr>
          <p:spPr>
            <a:xfrm>
              <a:off x="3779563" y="1238562"/>
              <a:ext cx="1584300" cy="51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IT" sz="1600" b="1" dirty="0">
                  <a:solidFill>
                    <a:schemeClr val="dk1"/>
                  </a:solidFill>
                  <a:latin typeface="Open Sans"/>
                  <a:ea typeface="Open Sans"/>
                  <a:cs typeface="Open Sans"/>
                  <a:sym typeface="Open Sans"/>
                </a:rPr>
                <a:t>Articolo 12 </a:t>
              </a:r>
              <a:endParaRPr sz="1600" b="1" dirty="0">
                <a:solidFill>
                  <a:schemeClr val="dk1"/>
                </a:solidFill>
                <a:latin typeface="Open Sans"/>
                <a:ea typeface="Open Sans"/>
                <a:cs typeface="Open Sans"/>
                <a:sym typeface="Open Sans"/>
              </a:endParaRPr>
            </a:p>
            <a:p>
              <a:pPr marL="0" lvl="0" indent="0" algn="ctr" rtl="0">
                <a:lnSpc>
                  <a:spcPct val="115000"/>
                </a:lnSpc>
                <a:spcBef>
                  <a:spcPts val="1600"/>
                </a:spcBef>
                <a:spcAft>
                  <a:spcPts val="1600"/>
                </a:spcAft>
                <a:buNone/>
              </a:pPr>
              <a:r>
                <a:rPr lang="it-IT" sz="1600" b="1" dirty="0">
                  <a:solidFill>
                    <a:schemeClr val="dk1"/>
                  </a:solidFill>
                  <a:latin typeface="Open Sans"/>
                  <a:ea typeface="Open Sans"/>
                  <a:cs typeface="Open Sans"/>
                  <a:sym typeface="Open Sans"/>
                </a:rPr>
                <a:t>Il parere non vincolante dell'autorità competente in materia paesaggistica </a:t>
              </a:r>
              <a:r>
                <a:rPr lang="it-IT" sz="1600" dirty="0">
                  <a:solidFill>
                    <a:schemeClr val="dk1"/>
                  </a:solidFill>
                  <a:latin typeface="Open Sans"/>
                  <a:ea typeface="Open Sans"/>
                  <a:cs typeface="Open Sans"/>
                  <a:sym typeface="Open Sans"/>
                </a:rPr>
                <a:t>relativo alle autorizzazioni di impianti FER nelle aree idonee  (art.22 Decreto RED II) </a:t>
              </a:r>
              <a:r>
                <a:rPr lang="it-IT" sz="1600" b="1" dirty="0">
                  <a:solidFill>
                    <a:schemeClr val="dk1"/>
                  </a:solidFill>
                  <a:latin typeface="Open Sans"/>
                  <a:ea typeface="Open Sans"/>
                  <a:cs typeface="Open Sans"/>
                  <a:sym typeface="Open Sans"/>
                </a:rPr>
                <a:t>è valido anche per l'adozione della VIA </a:t>
              </a:r>
              <a:endParaRPr sz="1600" b="1" dirty="0">
                <a:solidFill>
                  <a:schemeClr val="dk1"/>
                </a:solidFill>
                <a:latin typeface="Open Sans"/>
                <a:ea typeface="Open Sans"/>
                <a:cs typeface="Open Sans"/>
                <a:sym typeface="Open Sans"/>
              </a:endParaRPr>
            </a:p>
          </p:txBody>
        </p:sp>
      </p:grpSp>
      <p:sp>
        <p:nvSpPr>
          <p:cNvPr id="438" name="Google Shape;438;g11fa0c88075_0_5"/>
          <p:cNvSpPr/>
          <p:nvPr/>
        </p:nvSpPr>
        <p:spPr>
          <a:xfrm flipH="1">
            <a:off x="5986750" y="1543815"/>
            <a:ext cx="2629200" cy="4567719"/>
          </a:xfrm>
          <a:prstGeom prst="round1Rect">
            <a:avLst>
              <a:gd name="adj" fmla="val 17446"/>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Open Sans"/>
              <a:ea typeface="Open Sans"/>
              <a:cs typeface="Open Sans"/>
              <a:sym typeface="Open Sans"/>
            </a:endParaRPr>
          </a:p>
        </p:txBody>
      </p:sp>
      <p:grpSp>
        <p:nvGrpSpPr>
          <p:cNvPr id="439" name="Google Shape;439;g11fa0c88075_0_5"/>
          <p:cNvGrpSpPr/>
          <p:nvPr/>
        </p:nvGrpSpPr>
        <p:grpSpPr>
          <a:xfrm>
            <a:off x="3169093" y="3713796"/>
            <a:ext cx="260366" cy="260366"/>
            <a:chOff x="3157188" y="909150"/>
            <a:chExt cx="470400" cy="470400"/>
          </a:xfrm>
        </p:grpSpPr>
        <p:sp>
          <p:nvSpPr>
            <p:cNvPr id="440" name="Google Shape;440;g11fa0c88075_0_5"/>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g11fa0c88075_0_5"/>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g11fa0c88075_0_5"/>
          <p:cNvGrpSpPr/>
          <p:nvPr/>
        </p:nvGrpSpPr>
        <p:grpSpPr>
          <a:xfrm>
            <a:off x="5870252" y="3713796"/>
            <a:ext cx="260366" cy="260366"/>
            <a:chOff x="3157188" y="909150"/>
            <a:chExt cx="470400" cy="470400"/>
          </a:xfrm>
        </p:grpSpPr>
        <p:sp>
          <p:nvSpPr>
            <p:cNvPr id="443" name="Google Shape;443;g11fa0c88075_0_5"/>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g11fa0c88075_0_5"/>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g11fa0c88075_0_5"/>
          <p:cNvSpPr txBox="1"/>
          <p:nvPr/>
        </p:nvSpPr>
        <p:spPr>
          <a:xfrm>
            <a:off x="6164324" y="1651681"/>
            <a:ext cx="2249259" cy="1154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IT" sz="1600" b="1" dirty="0">
                <a:solidFill>
                  <a:schemeClr val="dk1"/>
                </a:solidFill>
                <a:latin typeface="Open Sans"/>
                <a:ea typeface="Open Sans"/>
                <a:cs typeface="Open Sans"/>
                <a:sym typeface="Open Sans"/>
              </a:rPr>
              <a:t>Articolo 13 </a:t>
            </a:r>
            <a:endParaRPr sz="1600" b="1" dirty="0">
              <a:solidFill>
                <a:schemeClr val="dk1"/>
              </a:solidFill>
              <a:latin typeface="Open Sans"/>
              <a:ea typeface="Open Sans"/>
              <a:cs typeface="Open Sans"/>
              <a:sym typeface="Open Sans"/>
            </a:endParaRPr>
          </a:p>
          <a:p>
            <a:pPr marL="0" lvl="0" indent="0" algn="ctr" rtl="0">
              <a:lnSpc>
                <a:spcPct val="115000"/>
              </a:lnSpc>
              <a:spcBef>
                <a:spcPts val="1600"/>
              </a:spcBef>
              <a:spcAft>
                <a:spcPts val="1600"/>
              </a:spcAft>
              <a:buNone/>
            </a:pPr>
            <a:r>
              <a:rPr lang="it-IT" sz="1600" b="1" dirty="0">
                <a:solidFill>
                  <a:schemeClr val="dk1"/>
                </a:solidFill>
                <a:latin typeface="Open Sans"/>
                <a:ea typeface="Open Sans"/>
                <a:cs typeface="Open Sans"/>
                <a:sym typeface="Open Sans"/>
              </a:rPr>
              <a:t>Autorizzazione unica </a:t>
            </a:r>
            <a:r>
              <a:rPr lang="it-IT" sz="1600" dirty="0">
                <a:solidFill>
                  <a:schemeClr val="dk1"/>
                </a:solidFill>
                <a:latin typeface="Open Sans"/>
                <a:ea typeface="Open Sans"/>
                <a:cs typeface="Open Sans"/>
                <a:sym typeface="Open Sans"/>
              </a:rPr>
              <a:t>per </a:t>
            </a:r>
            <a:r>
              <a:rPr lang="it-IT" sz="1600" b="1" dirty="0">
                <a:solidFill>
                  <a:schemeClr val="dk1"/>
                </a:solidFill>
                <a:latin typeface="Open Sans"/>
                <a:ea typeface="Open Sans"/>
                <a:cs typeface="Open Sans"/>
                <a:sym typeface="Open Sans"/>
              </a:rPr>
              <a:t>le opere di connessione </a:t>
            </a:r>
            <a:r>
              <a:rPr lang="it-IT" sz="1600" dirty="0">
                <a:solidFill>
                  <a:schemeClr val="dk1"/>
                </a:solidFill>
                <a:latin typeface="Open Sans"/>
                <a:ea typeface="Open Sans"/>
                <a:cs typeface="Open Sans"/>
                <a:sym typeface="Open Sans"/>
              </a:rPr>
              <a:t>alla rete degli impianti offshore e per </a:t>
            </a:r>
            <a:r>
              <a:rPr lang="it-IT" sz="1600" b="1" dirty="0">
                <a:solidFill>
                  <a:schemeClr val="dk1"/>
                </a:solidFill>
                <a:latin typeface="Open Sans"/>
                <a:ea typeface="Open Sans"/>
                <a:cs typeface="Open Sans"/>
                <a:sym typeface="Open Sans"/>
              </a:rPr>
              <a:t>impianti localizzati in aree non sottoposte a vincoli </a:t>
            </a:r>
            <a:r>
              <a:rPr lang="it-IT" sz="1600" dirty="0">
                <a:solidFill>
                  <a:schemeClr val="dk1"/>
                </a:solidFill>
                <a:latin typeface="Open Sans"/>
                <a:ea typeface="Open Sans"/>
                <a:cs typeface="Open Sans"/>
                <a:sym typeface="Open Sans"/>
              </a:rPr>
              <a:t>incompatibili con l'insediamento di impianti off-shore + </a:t>
            </a:r>
            <a:r>
              <a:rPr lang="it-IT" sz="1600" b="1" dirty="0">
                <a:solidFill>
                  <a:schemeClr val="dk1"/>
                </a:solidFill>
                <a:latin typeface="Open Sans"/>
                <a:ea typeface="Open Sans"/>
                <a:cs typeface="Open Sans"/>
                <a:sym typeface="Open Sans"/>
              </a:rPr>
              <a:t>linee guida adottate solo dal MITE</a:t>
            </a:r>
            <a:endParaRPr sz="1600" b="1" dirty="0">
              <a:solidFill>
                <a:schemeClr val="dk1"/>
              </a:solidFill>
              <a:latin typeface="Open Sans"/>
              <a:ea typeface="Open Sans"/>
              <a:cs typeface="Open Sans"/>
              <a:sym typeface="Open Sans"/>
            </a:endParaRPr>
          </a:p>
        </p:txBody>
      </p:sp>
      <p:sp>
        <p:nvSpPr>
          <p:cNvPr id="22" name="Google Shape;247;p5">
            <a:extLst>
              <a:ext uri="{FF2B5EF4-FFF2-40B4-BE49-F238E27FC236}">
                <a16:creationId xmlns:a16="http://schemas.microsoft.com/office/drawing/2014/main" id="{139A908C-0470-4CE3-8C6E-59882C447E5C}"/>
              </a:ext>
            </a:extLst>
          </p:cNvPr>
          <p:cNvSpPr txBox="1"/>
          <p:nvPr/>
        </p:nvSpPr>
        <p:spPr>
          <a:xfrm>
            <a:off x="838661" y="6266636"/>
            <a:ext cx="7597016"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00" i="0" u="none" strike="noStrike" cap="none" dirty="0">
                <a:solidFill>
                  <a:srgbClr val="C00000"/>
                </a:solidFill>
                <a:latin typeface="Open Sans"/>
                <a:ea typeface="Open Sans"/>
                <a:cs typeface="Open Sans"/>
                <a:sym typeface="Open Sans"/>
              </a:rPr>
              <a:t>DL in corso di conversione in Parlamento</a:t>
            </a:r>
            <a:endParaRPr dirty="0"/>
          </a:p>
        </p:txBody>
      </p:sp>
      <p:pic>
        <p:nvPicPr>
          <p:cNvPr id="23" name="Picture 2">
            <a:extLst>
              <a:ext uri="{FF2B5EF4-FFF2-40B4-BE49-F238E27FC236}">
                <a16:creationId xmlns:a16="http://schemas.microsoft.com/office/drawing/2014/main" id="{C2512BB2-E9DF-45DE-88B0-7039CA99FB20}"/>
              </a:ext>
            </a:extLst>
          </p:cNvPr>
          <p:cNvPicPr>
            <a:picLocks noChangeAspect="1" noChangeArrowheads="1"/>
          </p:cNvPicPr>
          <p:nvPr/>
        </p:nvPicPr>
        <p:blipFill>
          <a:blip r:embed="rId4" cstate="print"/>
          <a:srcRect/>
          <a:stretch>
            <a:fillRect/>
          </a:stretch>
        </p:blipFill>
        <p:spPr bwMode="auto">
          <a:xfrm>
            <a:off x="6511646" y="6249610"/>
            <a:ext cx="378042" cy="33375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9" name="Google Shape;104;g11fa0c88075_0_893">
            <a:extLst>
              <a:ext uri="{FF2B5EF4-FFF2-40B4-BE49-F238E27FC236}">
                <a16:creationId xmlns:a16="http://schemas.microsoft.com/office/drawing/2014/main" id="{AD379150-D4E9-4EE1-8D8C-127300E4CE20}"/>
              </a:ext>
            </a:extLst>
          </p:cNvPr>
          <p:cNvPicPr preferRelativeResize="0"/>
          <p:nvPr/>
        </p:nvPicPr>
        <p:blipFill rotWithShape="1">
          <a:blip r:embed="rId3">
            <a:alphaModFix/>
          </a:blip>
          <a:srcRect/>
          <a:stretch/>
        </p:blipFill>
        <p:spPr>
          <a:xfrm>
            <a:off x="-8306" y="-19644"/>
            <a:ext cx="9152306" cy="6897288"/>
          </a:xfrm>
          <a:prstGeom prst="rect">
            <a:avLst/>
          </a:prstGeom>
          <a:noFill/>
          <a:ln>
            <a:noFill/>
          </a:ln>
        </p:spPr>
      </p:pic>
      <p:sp>
        <p:nvSpPr>
          <p:cNvPr id="96" name="Google Shape;96;g121a673b393_0_2018"/>
          <p:cNvSpPr txBox="1"/>
          <p:nvPr/>
        </p:nvSpPr>
        <p:spPr>
          <a:xfrm>
            <a:off x="2652964" y="385339"/>
            <a:ext cx="5426242" cy="70784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dirty="0">
                <a:solidFill>
                  <a:schemeClr val="accent3"/>
                </a:solidFill>
                <a:latin typeface="Open Sans"/>
                <a:ea typeface="Open Sans"/>
                <a:cs typeface="Open Sans"/>
                <a:sym typeface="Open Sans"/>
              </a:rPr>
              <a:t>Intro: avvisi della Missione 2 attivi e in arrivo per le imprese</a:t>
            </a:r>
            <a:endParaRPr sz="2000" b="1" dirty="0">
              <a:solidFill>
                <a:schemeClr val="accent3"/>
              </a:solidFill>
              <a:latin typeface="Open Sans"/>
              <a:ea typeface="Open Sans"/>
              <a:cs typeface="Open Sans"/>
              <a:sym typeface="Open Sans"/>
            </a:endParaRPr>
          </a:p>
        </p:txBody>
      </p:sp>
      <p:grpSp>
        <p:nvGrpSpPr>
          <p:cNvPr id="98" name="Google Shape;98;g121a673b393_0_2018"/>
          <p:cNvGrpSpPr/>
          <p:nvPr/>
        </p:nvGrpSpPr>
        <p:grpSpPr>
          <a:xfrm>
            <a:off x="255535" y="1494065"/>
            <a:ext cx="8622186" cy="1222303"/>
            <a:chOff x="3978500" y="946003"/>
            <a:chExt cx="4094300" cy="993904"/>
          </a:xfrm>
        </p:grpSpPr>
        <p:grpSp>
          <p:nvGrpSpPr>
            <p:cNvPr id="99" name="Google Shape;99;g121a673b393_0_2018"/>
            <p:cNvGrpSpPr/>
            <p:nvPr/>
          </p:nvGrpSpPr>
          <p:grpSpPr>
            <a:xfrm>
              <a:off x="4734025" y="1140951"/>
              <a:ext cx="529800" cy="798956"/>
              <a:chOff x="4318975" y="1083450"/>
              <a:chExt cx="529800" cy="591250"/>
            </a:xfrm>
          </p:grpSpPr>
          <p:sp>
            <p:nvSpPr>
              <p:cNvPr id="100" name="Google Shape;100;g121a673b393_0_2018"/>
              <p:cNvSpPr/>
              <p:nvPr/>
            </p:nvSpPr>
            <p:spPr>
              <a:xfrm>
                <a:off x="4517125" y="1086100"/>
                <a:ext cx="133500" cy="588600"/>
              </a:xfrm>
              <a:prstGeom prst="rect">
                <a:avLst/>
              </a:prstGeom>
              <a:solidFill>
                <a:srgbClr val="7692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6923C"/>
                  </a:solidFill>
                </a:endParaRPr>
              </a:p>
            </p:txBody>
          </p:sp>
          <p:cxnSp>
            <p:nvCxnSpPr>
              <p:cNvPr id="101" name="Google Shape;101;g121a673b393_0_2018"/>
              <p:cNvCxnSpPr/>
              <p:nvPr/>
            </p:nvCxnSpPr>
            <p:spPr>
              <a:xfrm rot="10800000">
                <a:off x="4318975" y="1083450"/>
                <a:ext cx="529800" cy="0"/>
              </a:xfrm>
              <a:prstGeom prst="straightConnector1">
                <a:avLst/>
              </a:prstGeom>
              <a:noFill/>
              <a:ln w="9525" cap="flat" cmpd="sng">
                <a:solidFill>
                  <a:srgbClr val="085631"/>
                </a:solidFill>
                <a:prstDash val="solid"/>
                <a:round/>
                <a:headEnd type="none" w="sm" len="sm"/>
                <a:tailEnd type="none" w="sm" len="sm"/>
              </a:ln>
            </p:spPr>
          </p:cxnSp>
        </p:grpSp>
        <p:sp>
          <p:nvSpPr>
            <p:cNvPr id="102" name="Google Shape;102;g121a673b393_0_2018"/>
            <p:cNvSpPr txBox="1"/>
            <p:nvPr/>
          </p:nvSpPr>
          <p:spPr>
            <a:xfrm>
              <a:off x="5344600" y="946003"/>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300"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sym typeface="Open Sans"/>
                </a:rPr>
                <a:t>Contratti di sviluppo – rinnovabili e batterie (M2C2-5.1) </a:t>
              </a:r>
              <a:r>
                <a:rPr lang="it-IT" sz="1300"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sym typeface="Roboto"/>
                </a:rPr>
                <a:t> </a:t>
              </a:r>
              <a:endParaRPr sz="1300"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03" name="Google Shape;103;g121a673b393_0_2018"/>
            <p:cNvSpPr txBox="1"/>
            <p:nvPr/>
          </p:nvSpPr>
          <p:spPr>
            <a:xfrm>
              <a:off x="5344600" y="1222248"/>
              <a:ext cx="2728200" cy="41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it-IT" sz="700" dirty="0">
                  <a:solidFill>
                    <a:srgbClr val="085631"/>
                  </a:solidFill>
                  <a:latin typeface="Open Sans"/>
                  <a:ea typeface="Open Sans"/>
                  <a:cs typeface="Open Sans"/>
                  <a:sym typeface="Open Sans"/>
                </a:rPr>
                <a:t> </a:t>
              </a:r>
              <a:endParaRPr sz="700" dirty="0">
                <a:solidFill>
                  <a:srgbClr val="085631"/>
                </a:solidFill>
                <a:latin typeface="Open Sans"/>
                <a:ea typeface="Open Sans"/>
                <a:cs typeface="Open Sans"/>
                <a:sym typeface="Open Sans"/>
              </a:endParaRPr>
            </a:p>
          </p:txBody>
        </p:sp>
        <p:sp>
          <p:nvSpPr>
            <p:cNvPr id="104" name="Google Shape;104;g121a673b393_0_2018"/>
            <p:cNvSpPr txBox="1"/>
            <p:nvPr/>
          </p:nvSpPr>
          <p:spPr>
            <a:xfrm>
              <a:off x="3978500" y="973692"/>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it-IT" sz="1000"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sym typeface="Roboto"/>
                </a:rPr>
                <a:t>11.04.2022 – 11.07.2022</a:t>
              </a:r>
              <a:endParaRPr sz="1000" b="1"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105" name="Google Shape;105;g121a673b393_0_2018"/>
          <p:cNvGrpSpPr/>
          <p:nvPr/>
        </p:nvGrpSpPr>
        <p:grpSpPr>
          <a:xfrm>
            <a:off x="255535" y="2508234"/>
            <a:ext cx="8816276" cy="1188250"/>
            <a:chOff x="3978500" y="973693"/>
            <a:chExt cx="4186465" cy="966214"/>
          </a:xfrm>
        </p:grpSpPr>
        <p:grpSp>
          <p:nvGrpSpPr>
            <p:cNvPr id="106" name="Google Shape;106;g121a673b393_0_2018"/>
            <p:cNvGrpSpPr/>
            <p:nvPr/>
          </p:nvGrpSpPr>
          <p:grpSpPr>
            <a:xfrm>
              <a:off x="4734025" y="1140951"/>
              <a:ext cx="529800" cy="798956"/>
              <a:chOff x="4318975" y="1083450"/>
              <a:chExt cx="529800" cy="591250"/>
            </a:xfrm>
          </p:grpSpPr>
          <p:sp>
            <p:nvSpPr>
              <p:cNvPr id="107" name="Google Shape;107;g121a673b393_0_2018"/>
              <p:cNvSpPr/>
              <p:nvPr/>
            </p:nvSpPr>
            <p:spPr>
              <a:xfrm>
                <a:off x="4517125" y="1086100"/>
                <a:ext cx="133500" cy="588600"/>
              </a:xfrm>
              <a:prstGeom prst="rect">
                <a:avLst/>
              </a:prstGeom>
              <a:solidFill>
                <a:srgbClr val="76923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g121a673b393_0_2018"/>
              <p:cNvCxnSpPr/>
              <p:nvPr/>
            </p:nvCxnSpPr>
            <p:spPr>
              <a:xfrm rot="10800000">
                <a:off x="4318975" y="1083450"/>
                <a:ext cx="529800" cy="0"/>
              </a:xfrm>
              <a:prstGeom prst="straightConnector1">
                <a:avLst/>
              </a:prstGeom>
              <a:noFill/>
              <a:ln w="9525" cap="flat" cmpd="sng">
                <a:solidFill>
                  <a:schemeClr val="lt1"/>
                </a:solidFill>
                <a:prstDash val="solid"/>
                <a:round/>
                <a:headEnd type="none" w="sm" len="sm"/>
                <a:tailEnd type="none" w="sm" len="sm"/>
              </a:ln>
            </p:spPr>
          </p:cxnSp>
        </p:grpSp>
        <p:sp>
          <p:nvSpPr>
            <p:cNvPr id="110" name="Google Shape;110;g121a673b393_0_2018"/>
            <p:cNvSpPr txBox="1"/>
            <p:nvPr/>
          </p:nvSpPr>
          <p:spPr>
            <a:xfrm>
              <a:off x="5344600" y="1136936"/>
              <a:ext cx="2820365" cy="4107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it-IT" sz="1000" b="0" i="0" dirty="0">
                  <a:solidFill>
                    <a:srgbClr val="333333"/>
                  </a:solidFill>
                  <a:effectLst/>
                  <a:latin typeface="Titillium Web" panose="00000500000000000000" pitchFamily="2" charset="0"/>
                </a:rPr>
                <a:t> </a:t>
              </a:r>
              <a:r>
                <a:rPr lang="it-IT" sz="1000" b="0" i="0" u="sng"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300 milioni di euro </a:t>
              </a:r>
              <a:r>
                <a:rPr lang="it-IT" sz="1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it-IT" sz="1000" b="0" i="0" u="sng" dirty="0">
                  <a:solidFill>
                    <a:srgbClr val="004080"/>
                  </a:solidFill>
                  <a:effectLst/>
                  <a:latin typeface="Open Sans" panose="020B0606030504020204" pitchFamily="34" charset="0"/>
                  <a:ea typeface="Open Sans" panose="020B0606030504020204" pitchFamily="34" charset="0"/>
                  <a:cs typeface="Open Sans" panose="020B0606030504020204" pitchFamily="34" charset="0"/>
                </a:rPr>
                <a:t>D</a:t>
              </a:r>
              <a:r>
                <a:rPr lang="it-IT" sz="1000" b="0" i="0" u="sng" dirty="0">
                  <a:solidFill>
                    <a:srgbClr val="004080"/>
                  </a:solidFill>
                  <a:effectLst/>
                  <a:latin typeface="Open Sans" panose="020B0606030504020204" pitchFamily="34" charset="0"/>
                  <a:ea typeface="Open Sans" panose="020B0606030504020204" pitchFamily="34" charset="0"/>
                  <a:cs typeface="Open Sans" panose="020B0606030504020204" pitchFamily="34" charset="0"/>
                  <a:hlinkClick r:id="rId4"/>
                </a:rPr>
                <a:t>ecreto direttoriale 8 aprile 2022</a:t>
              </a:r>
              <a:r>
                <a:rPr lang="it-IT" sz="1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L’investimento finanzia 45 progetti per la produzione di veicoli elettrici e connessi (con esclusione degli autobus ibridi). Nella valutazione delle proposte Invitalia, dovrà tenere conto anche della capacità di attivare una filiera, ossia una </a:t>
              </a:r>
              <a:r>
                <a:rPr lang="it-IT" sz="10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rete di imprese fornitrici della capofila con particolare riferimento alle Pmi</a:t>
              </a:r>
              <a:r>
                <a:rPr lang="it-IT" sz="1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sz="1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11" name="Google Shape;111;g121a673b393_0_2018"/>
            <p:cNvSpPr txBox="1"/>
            <p:nvPr/>
          </p:nvSpPr>
          <p:spPr>
            <a:xfrm>
              <a:off x="3978500" y="973693"/>
              <a:ext cx="758400" cy="346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it-IT"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26.04.2022 – fino a esaurimento fondi </a:t>
              </a:r>
              <a:endParaRPr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112" name="Google Shape;112;g121a673b393_0_2018"/>
          <p:cNvGrpSpPr/>
          <p:nvPr/>
        </p:nvGrpSpPr>
        <p:grpSpPr>
          <a:xfrm>
            <a:off x="1846596" y="3497584"/>
            <a:ext cx="7297404" cy="1192221"/>
            <a:chOff x="4734025" y="970464"/>
            <a:chExt cx="3465219" cy="969443"/>
          </a:xfrm>
        </p:grpSpPr>
        <p:grpSp>
          <p:nvGrpSpPr>
            <p:cNvPr id="113" name="Google Shape;113;g121a673b393_0_2018"/>
            <p:cNvGrpSpPr/>
            <p:nvPr/>
          </p:nvGrpSpPr>
          <p:grpSpPr>
            <a:xfrm>
              <a:off x="4734025" y="1140951"/>
              <a:ext cx="529800" cy="798956"/>
              <a:chOff x="4318975" y="1083450"/>
              <a:chExt cx="529800" cy="591250"/>
            </a:xfrm>
          </p:grpSpPr>
          <p:sp>
            <p:nvSpPr>
              <p:cNvPr id="114" name="Google Shape;114;g121a673b393_0_2018"/>
              <p:cNvSpPr/>
              <p:nvPr/>
            </p:nvSpPr>
            <p:spPr>
              <a:xfrm>
                <a:off x="4517125" y="1086100"/>
                <a:ext cx="133500" cy="588600"/>
              </a:xfrm>
              <a:prstGeom prst="rect">
                <a:avLst/>
              </a:prstGeom>
              <a:solidFill>
                <a:srgbClr val="76923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 name="Google Shape;115;g121a673b393_0_2018"/>
              <p:cNvCxnSpPr/>
              <p:nvPr/>
            </p:nvCxnSpPr>
            <p:spPr>
              <a:xfrm rot="10800000">
                <a:off x="4318975" y="1083450"/>
                <a:ext cx="529800" cy="0"/>
              </a:xfrm>
              <a:prstGeom prst="straightConnector1">
                <a:avLst/>
              </a:prstGeom>
              <a:noFill/>
              <a:ln w="9525" cap="flat" cmpd="sng">
                <a:solidFill>
                  <a:schemeClr val="lt1"/>
                </a:solidFill>
                <a:prstDash val="solid"/>
                <a:round/>
                <a:headEnd type="none" w="sm" len="sm"/>
                <a:tailEnd type="none" w="sm" len="sm"/>
              </a:ln>
            </p:spPr>
          </p:cxnSp>
        </p:grpSp>
        <p:sp>
          <p:nvSpPr>
            <p:cNvPr id="116" name="Google Shape;116;g121a673b393_0_2018"/>
            <p:cNvSpPr txBox="1"/>
            <p:nvPr/>
          </p:nvSpPr>
          <p:spPr>
            <a:xfrm>
              <a:off x="5344600" y="970464"/>
              <a:ext cx="2854644" cy="2760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Firma </a:t>
              </a:r>
              <a:r>
                <a:rPr lang="it-IT" sz="1300" b="1" dirty="0">
                  <a:solidFill>
                    <a:srgbClr val="858585"/>
                  </a:solidFill>
                  <a:latin typeface="Open Sans" panose="020B0606030504020204" pitchFamily="34" charset="0"/>
                  <a:ea typeface="Open Sans" panose="020B0606030504020204" pitchFamily="34" charset="0"/>
                  <a:cs typeface="Open Sans" panose="020B0606030504020204" pitchFamily="34" charset="0"/>
                  <a:sym typeface="Roboto"/>
                </a:rPr>
                <a:t>decreto Mipaaf </a:t>
              </a:r>
              <a:r>
                <a:rPr lang="it-IT"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per ammodernamento frantoi oleari (M2C1-2.3)</a:t>
              </a:r>
              <a:endParaRPr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17" name="Google Shape;117;g121a673b393_0_2018"/>
            <p:cNvSpPr txBox="1"/>
            <p:nvPr/>
          </p:nvSpPr>
          <p:spPr>
            <a:xfrm>
              <a:off x="5344600" y="1143979"/>
              <a:ext cx="2728200" cy="4107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rPr>
                <a:t>Il </a:t>
              </a: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hlinkClick r:id="rId5"/>
                </a:rPr>
                <a:t>decreto</a:t>
              </a: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rPr>
                <a:t> vale </a:t>
              </a:r>
              <a:r>
                <a:rPr lang="it-IT" sz="1000" u="sng"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rPr>
                <a:t>100 milioni </a:t>
              </a: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rPr>
                <a:t>di euro e disciplina l’introduzione di macchinari e tecnologie che migliorino le prestazioni ambientali dell'attività di estrazione dell'olio extravergine di oliva. Nei prossimi mesi l’investimento verrà attivato tramite </a:t>
              </a:r>
              <a:r>
                <a:rPr lang="it-IT" sz="1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rPr>
                <a:t>bandi regionali</a:t>
              </a:r>
              <a:endParaRPr sz="1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119" name="Google Shape;119;g121a673b393_0_2018"/>
          <p:cNvGrpSpPr/>
          <p:nvPr/>
        </p:nvGrpSpPr>
        <p:grpSpPr>
          <a:xfrm>
            <a:off x="255535" y="4450208"/>
            <a:ext cx="8622186" cy="1222153"/>
            <a:chOff x="3978500" y="946125"/>
            <a:chExt cx="4094300" cy="993782"/>
          </a:xfrm>
        </p:grpSpPr>
        <p:grpSp>
          <p:nvGrpSpPr>
            <p:cNvPr id="120" name="Google Shape;120;g121a673b393_0_2018"/>
            <p:cNvGrpSpPr/>
            <p:nvPr/>
          </p:nvGrpSpPr>
          <p:grpSpPr>
            <a:xfrm>
              <a:off x="4734025" y="1140951"/>
              <a:ext cx="529800" cy="798956"/>
              <a:chOff x="4318975" y="1083450"/>
              <a:chExt cx="529800" cy="591250"/>
            </a:xfrm>
          </p:grpSpPr>
          <p:sp>
            <p:nvSpPr>
              <p:cNvPr id="121" name="Google Shape;121;g121a673b393_0_2018"/>
              <p:cNvSpPr/>
              <p:nvPr/>
            </p:nvSpPr>
            <p:spPr>
              <a:xfrm>
                <a:off x="4517125" y="1086100"/>
                <a:ext cx="133500" cy="588600"/>
              </a:xfrm>
              <a:prstGeom prst="rect">
                <a:avLst/>
              </a:prstGeom>
              <a:solidFill>
                <a:srgbClr val="76923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g121a673b393_0_2018"/>
              <p:cNvCxnSpPr/>
              <p:nvPr/>
            </p:nvCxnSpPr>
            <p:spPr>
              <a:xfrm rot="10800000">
                <a:off x="4318975" y="1083450"/>
                <a:ext cx="529800" cy="0"/>
              </a:xfrm>
              <a:prstGeom prst="straightConnector1">
                <a:avLst/>
              </a:prstGeom>
              <a:noFill/>
              <a:ln w="9525" cap="flat" cmpd="sng">
                <a:solidFill>
                  <a:schemeClr val="lt1"/>
                </a:solidFill>
                <a:prstDash val="solid"/>
                <a:round/>
                <a:headEnd type="none" w="sm" len="sm"/>
                <a:tailEnd type="none" w="sm" len="sm"/>
              </a:ln>
            </p:spPr>
          </p:cxnSp>
        </p:grpSp>
        <p:sp>
          <p:nvSpPr>
            <p:cNvPr id="123" name="Google Shape;123;g121a673b393_0_2018"/>
            <p:cNvSpPr txBox="1"/>
            <p:nvPr/>
          </p:nvSpPr>
          <p:spPr>
            <a:xfrm>
              <a:off x="5344600" y="946125"/>
              <a:ext cx="2728200" cy="276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Firmato decreto Mipaaf per il parco </a:t>
              </a:r>
              <a:r>
                <a:rPr lang="it-IT" sz="1300" b="1"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agrisolare</a:t>
              </a:r>
              <a:r>
                <a:rPr lang="it-IT"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 (M2C1-2.2) </a:t>
              </a:r>
              <a:endParaRPr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24" name="Google Shape;124;g121a673b393_0_2018"/>
            <p:cNvSpPr txBox="1"/>
            <p:nvPr/>
          </p:nvSpPr>
          <p:spPr>
            <a:xfrm>
              <a:off x="5344600" y="1119522"/>
              <a:ext cx="2728200" cy="4107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Il </a:t>
              </a: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rPr>
                <a:t>decreto</a:t>
              </a: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vale </a:t>
              </a:r>
              <a:r>
                <a:rPr lang="it-IT" sz="1000" u="sng" dirty="0">
                  <a:solidFill>
                    <a:schemeClr val="tx1"/>
                  </a:solidFill>
                  <a:latin typeface="Open Sans" panose="020B0606030504020204" pitchFamily="34" charset="0"/>
                  <a:ea typeface="Open Sans" panose="020B0606030504020204" pitchFamily="34" charset="0"/>
                  <a:cs typeface="Open Sans" panose="020B0606030504020204" pitchFamily="34" charset="0"/>
                </a:rPr>
                <a:t>1,5 miliardi di euro</a:t>
              </a:r>
              <a:r>
                <a:rPr lang="it-IT" sz="1000" dirty="0">
                  <a:solidFill>
                    <a:schemeClr val="tx1"/>
                  </a:solidFill>
                  <a:latin typeface="Open Sans" panose="020B0606030504020204" pitchFamily="34" charset="0"/>
                  <a:ea typeface="Open Sans" panose="020B0606030504020204" pitchFamily="34" charset="0"/>
                  <a:cs typeface="Open Sans" panose="020B0606030504020204" pitchFamily="34" charset="0"/>
                </a:rPr>
                <a:t>. L’intervento prevede la r</a:t>
              </a:r>
              <a:r>
                <a:rPr lang="it-IT" sz="1000"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ealizzazione di impianti fotovoltaici su edifici a uso produttivo nei settori agricolo, zootecnico e agroindustriale, escludendo totalmente il consumo di suolo, tramite l'erogazione di un contributo che potrà coprire anche i costi di riqualificazione e ammodernamento delle strutture, con la rimozione dell'eternit e amianto sui tetti (ove presente) e/o migliorando coibentazione e areazione, anche al fine di contribuire al benessere degli animali. </a:t>
              </a:r>
              <a:r>
                <a:rPr lang="it-IT" sz="1000" b="1"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Bando Mipaaf in arrivo </a:t>
              </a:r>
              <a:r>
                <a:rPr lang="it-IT" sz="100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per attivare la misura. </a:t>
              </a:r>
              <a:endParaRPr sz="7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125" name="Google Shape;125;g121a673b393_0_2018"/>
            <p:cNvSpPr txBox="1"/>
            <p:nvPr/>
          </p:nvSpPr>
          <p:spPr>
            <a:xfrm>
              <a:off x="3978500" y="973693"/>
              <a:ext cx="758400" cy="346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it-IT"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25 marzo</a:t>
              </a:r>
              <a:endParaRPr sz="1000" dirty="0">
                <a:solidFill>
                  <a:srgbClr val="0B7140"/>
                </a:solidFill>
                <a:latin typeface="Roboto"/>
                <a:ea typeface="Roboto"/>
                <a:cs typeface="Roboto"/>
                <a:sym typeface="Roboto"/>
              </a:endParaRPr>
            </a:p>
          </p:txBody>
        </p:sp>
      </p:grpSp>
      <p:sp>
        <p:nvSpPr>
          <p:cNvPr id="41" name="CasellaDiTesto 40">
            <a:extLst>
              <a:ext uri="{FF2B5EF4-FFF2-40B4-BE49-F238E27FC236}">
                <a16:creationId xmlns:a16="http://schemas.microsoft.com/office/drawing/2014/main" id="{BF0BD165-9C30-4EC1-89E0-60EDE7442CA5}"/>
              </a:ext>
            </a:extLst>
          </p:cNvPr>
          <p:cNvSpPr txBox="1"/>
          <p:nvPr/>
        </p:nvSpPr>
        <p:spPr>
          <a:xfrm>
            <a:off x="3132405" y="1744428"/>
            <a:ext cx="5939406" cy="707886"/>
          </a:xfrm>
          <a:prstGeom prst="rect">
            <a:avLst/>
          </a:prstGeom>
          <a:noFill/>
        </p:spPr>
        <p:txBody>
          <a:bodyPr wrap="square">
            <a:spAutoFit/>
          </a:bodyPr>
          <a:lstStyle/>
          <a:p>
            <a:r>
              <a:rPr lang="it-IT" sz="1000" u="sng" strike="noStrike" dirty="0">
                <a:solidFill>
                  <a:schemeClr val="tx1"/>
                </a:solidFill>
                <a:latin typeface="Open Sans" panose="020B0606030504020204" pitchFamily="34" charset="0"/>
                <a:ea typeface="Open Sans" panose="020B0606030504020204" pitchFamily="34" charset="0"/>
                <a:cs typeface="Open Sans" panose="020B0606030504020204" pitchFamily="34" charset="0"/>
              </a:rPr>
              <a:t>1 miliardo di euro </a:t>
            </a:r>
            <a:r>
              <a:rPr lang="it-IT" sz="1000" u="none" strike="noStrike"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it-IT" sz="1000" u="none" strike="noStrike"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7"/>
              </a:rPr>
              <a:t>D</a:t>
            </a:r>
            <a:r>
              <a:rPr lang="it-IT" sz="1000" b="0" i="0" u="none" strike="noStrike" dirty="0">
                <a:solidFill>
                  <a:srgbClr val="0066CC"/>
                </a:solidFill>
                <a:effectLst/>
                <a:latin typeface="Open Sans" panose="020B0606030504020204" pitchFamily="34" charset="0"/>
                <a:ea typeface="Open Sans" panose="020B0606030504020204" pitchFamily="34" charset="0"/>
                <a:cs typeface="Open Sans" panose="020B0606030504020204" pitchFamily="34" charset="0"/>
                <a:hlinkClick r:id="rId7"/>
              </a:rPr>
              <a:t>ecreto direttoriale del 25 marzo 2022</a:t>
            </a:r>
            <a:r>
              <a:rPr lang="it-IT" sz="1000" u="none" strike="noStrike" dirty="0">
                <a:solidFill>
                  <a:srgbClr val="333333"/>
                </a:solidFill>
                <a:latin typeface="Open Sans" panose="020B0606030504020204" pitchFamily="34" charset="0"/>
                <a:ea typeface="Open Sans" panose="020B0606030504020204" pitchFamily="34" charset="0"/>
                <a:cs typeface="Open Sans" panose="020B0606030504020204" pitchFamily="34" charset="0"/>
              </a:rPr>
              <a:t>. L’investimento è così suddiviso: </a:t>
            </a:r>
          </a:p>
          <a:p>
            <a:pPr marL="171450" indent="-171450">
              <a:buFont typeface="Arial" panose="020B0604020202020204" pitchFamily="34" charset="0"/>
              <a:buChar char="•"/>
            </a:pPr>
            <a:r>
              <a:rPr lang="it-IT" sz="1000" u="none" strike="noStrike" dirty="0">
                <a:solidFill>
                  <a:srgbClr val="333333"/>
                </a:solidFill>
                <a:latin typeface="Open Sans" panose="020B0606030504020204" pitchFamily="34" charset="0"/>
                <a:ea typeface="Open Sans" panose="020B0606030504020204" pitchFamily="34" charset="0"/>
                <a:cs typeface="Open Sans" panose="020B0606030504020204" pitchFamily="34" charset="0"/>
              </a:rPr>
              <a:t>400 milioni per il sub-investimento 5.1.1 «Tecnologia PV»; </a:t>
            </a:r>
          </a:p>
          <a:p>
            <a:pPr marL="171450" indent="-171450">
              <a:buFont typeface="Arial" panose="020B0604020202020204" pitchFamily="34" charset="0"/>
              <a:buChar char="•"/>
            </a:pPr>
            <a:r>
              <a:rPr lang="it-IT" sz="1000" u="none" strike="noStrike" dirty="0">
                <a:solidFill>
                  <a:srgbClr val="333333"/>
                </a:solidFill>
                <a:latin typeface="Open Sans" panose="020B0606030504020204" pitchFamily="34" charset="0"/>
                <a:ea typeface="Open Sans" panose="020B0606030504020204" pitchFamily="34" charset="0"/>
                <a:cs typeface="Open Sans" panose="020B0606030504020204" pitchFamily="34" charset="0"/>
              </a:rPr>
              <a:t>100 milioni per il sub-investimento 5.1.2 «Industria eolica»; </a:t>
            </a:r>
          </a:p>
          <a:p>
            <a:pPr marL="171450" indent="-171450">
              <a:buFont typeface="Arial" panose="020B0604020202020204" pitchFamily="34" charset="0"/>
              <a:buChar char="•"/>
            </a:pPr>
            <a:r>
              <a:rPr lang="it-IT" sz="1000" u="none" strike="noStrike" dirty="0">
                <a:solidFill>
                  <a:srgbClr val="333333"/>
                </a:solidFill>
                <a:latin typeface="Open Sans" panose="020B0606030504020204" pitchFamily="34" charset="0"/>
                <a:ea typeface="Open Sans" panose="020B0606030504020204" pitchFamily="34" charset="0"/>
                <a:cs typeface="Open Sans" panose="020B0606030504020204" pitchFamily="34" charset="0"/>
              </a:rPr>
              <a:t>500 milioni per il sub-investimento 5.1.3 «Settore batterie». </a:t>
            </a:r>
            <a:endParaRPr lang="it-IT"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Google Shape;102;g121a673b393_0_2018">
            <a:extLst>
              <a:ext uri="{FF2B5EF4-FFF2-40B4-BE49-F238E27FC236}">
                <a16:creationId xmlns:a16="http://schemas.microsoft.com/office/drawing/2014/main" id="{1AF3EF4A-B1F6-465D-B8D4-03F1BAFFB628}"/>
              </a:ext>
            </a:extLst>
          </p:cNvPr>
          <p:cNvSpPr txBox="1"/>
          <p:nvPr/>
        </p:nvSpPr>
        <p:spPr>
          <a:xfrm>
            <a:off x="3132405" y="2498545"/>
            <a:ext cx="5745316" cy="3394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it-IT"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Open Sans"/>
              </a:rPr>
              <a:t>Contratti di sviluppo – Bus elettrici, filiera industriale (M2C2-5.3)</a:t>
            </a:r>
            <a:endParaRPr sz="13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sp>
        <p:nvSpPr>
          <p:cNvPr id="43" name="Google Shape;111;g121a673b393_0_2018">
            <a:extLst>
              <a:ext uri="{FF2B5EF4-FFF2-40B4-BE49-F238E27FC236}">
                <a16:creationId xmlns:a16="http://schemas.microsoft.com/office/drawing/2014/main" id="{A516486C-3CAB-41F3-9B7B-9A900D914A99}"/>
              </a:ext>
            </a:extLst>
          </p:cNvPr>
          <p:cNvSpPr txBox="1"/>
          <p:nvPr/>
        </p:nvSpPr>
        <p:spPr>
          <a:xfrm>
            <a:off x="249480" y="3464635"/>
            <a:ext cx="1597114" cy="426495"/>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it-IT"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rPr>
              <a:t>31 marzo</a:t>
            </a:r>
            <a:endParaRPr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sym typeface="Roboto"/>
            </a:endParaRPr>
          </a:p>
        </p:txBody>
      </p:sp>
      <p:cxnSp>
        <p:nvCxnSpPr>
          <p:cNvPr id="44" name="Google Shape;101;g121a673b393_0_2018">
            <a:extLst>
              <a:ext uri="{FF2B5EF4-FFF2-40B4-BE49-F238E27FC236}">
                <a16:creationId xmlns:a16="http://schemas.microsoft.com/office/drawing/2014/main" id="{C4BE7FDC-FD74-4BA4-92B9-A587AA74DB35}"/>
              </a:ext>
            </a:extLst>
          </p:cNvPr>
          <p:cNvCxnSpPr/>
          <p:nvPr/>
        </p:nvCxnSpPr>
        <p:spPr>
          <a:xfrm rot="10800000">
            <a:off x="1800474" y="5672359"/>
            <a:ext cx="1115706" cy="0"/>
          </a:xfrm>
          <a:prstGeom prst="straightConnector1">
            <a:avLst/>
          </a:prstGeom>
          <a:noFill/>
          <a:ln w="9525" cap="flat" cmpd="sng">
            <a:solidFill>
              <a:srgbClr val="085631"/>
            </a:solidFill>
            <a:prstDash val="solid"/>
            <a:round/>
            <a:headEnd type="none" w="sm" len="sm"/>
            <a:tailEnd type="none" w="sm" len="sm"/>
          </a:ln>
        </p:spPr>
      </p:cxnSp>
      <p:sp>
        <p:nvSpPr>
          <p:cNvPr id="3" name="CasellaDiTesto 2">
            <a:extLst>
              <a:ext uri="{FF2B5EF4-FFF2-40B4-BE49-F238E27FC236}">
                <a16:creationId xmlns:a16="http://schemas.microsoft.com/office/drawing/2014/main" id="{CA424CBE-3418-4B8C-968F-30C2DDBFE0B3}"/>
              </a:ext>
            </a:extLst>
          </p:cNvPr>
          <p:cNvSpPr txBox="1"/>
          <p:nvPr/>
        </p:nvSpPr>
        <p:spPr>
          <a:xfrm>
            <a:off x="1315876" y="5877729"/>
            <a:ext cx="7561845" cy="769441"/>
          </a:xfrm>
          <a:prstGeom prst="rect">
            <a:avLst/>
          </a:prstGeom>
          <a:noFill/>
        </p:spPr>
        <p:txBody>
          <a:bodyPr wrap="square" rtlCol="0">
            <a:spAutoFit/>
          </a:bodyPr>
          <a:lstStyle/>
          <a:p>
            <a:r>
              <a:rPr lang="it-IT" sz="1100" b="0"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In arrivo anche </a:t>
            </a:r>
            <a:r>
              <a:rPr lang="it-IT" sz="11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250 milioni da </a:t>
            </a:r>
            <a:r>
              <a:rPr lang="it-IT" sz="1100" b="1" i="0" dirty="0" err="1">
                <a:solidFill>
                  <a:srgbClr val="C00000"/>
                </a:solidFill>
                <a:effectLst/>
                <a:latin typeface="Open Sans" panose="020B0606030504020204" pitchFamily="34" charset="0"/>
                <a:ea typeface="Open Sans" panose="020B0606030504020204" pitchFamily="34" charset="0"/>
                <a:cs typeface="Open Sans" panose="020B0606030504020204" pitchFamily="34" charset="0"/>
              </a:rPr>
              <a:t>React</a:t>
            </a:r>
            <a:r>
              <a:rPr lang="it-IT" sz="11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-EU </a:t>
            </a:r>
            <a:r>
              <a:rPr lang="it-IT" sz="1100" dirty="0">
                <a:solidFill>
                  <a:srgbClr val="C00000"/>
                </a:solidFill>
                <a:latin typeface="Open Sans" panose="020B0606030504020204" pitchFamily="34" charset="0"/>
                <a:ea typeface="Open Sans" panose="020B0606030504020204" pitchFamily="34" charset="0"/>
                <a:cs typeface="Open Sans" panose="020B0606030504020204" pitchFamily="34" charset="0"/>
              </a:rPr>
              <a:t>per </a:t>
            </a:r>
            <a:r>
              <a:rPr lang="it-IT" sz="1100" b="0"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favorire la trasformazione digitale dell'attività manifatturiera delle Pmi attraverso l'utilizzo di tecnologie abilitanti individuate dal piano </a:t>
            </a:r>
            <a:r>
              <a:rPr lang="it-IT" sz="11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Transizione 4.0</a:t>
            </a:r>
            <a:r>
              <a:rPr lang="it-IT" sz="1100" b="0"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Una particolare attenzione verrà rivolta ai progetti che puntano a favorire l' </a:t>
            </a:r>
            <a:r>
              <a:rPr lang="it-IT" sz="1100" b="1"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economia circolare</a:t>
            </a:r>
            <a:r>
              <a:rPr lang="it-IT" sz="1100" b="0"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la sostenibilità ambientale e il risparmio energetico. </a:t>
            </a:r>
            <a:r>
              <a:rPr lang="it-IT" sz="1100" dirty="0">
                <a:solidFill>
                  <a:srgbClr val="C00000"/>
                </a:solidFill>
                <a:latin typeface="Open Sans" panose="020B0606030504020204" pitchFamily="34" charset="0"/>
                <a:ea typeface="Open Sans" panose="020B0606030504020204" pitchFamily="34" charset="0"/>
                <a:cs typeface="Open Sans" panose="020B0606030504020204" pitchFamily="34" charset="0"/>
              </a:rPr>
              <a:t>Si rimanda al </a:t>
            </a:r>
            <a:r>
              <a:rPr lang="it-IT" sz="1100" dirty="0">
                <a:solidFill>
                  <a:srgbClr val="C00000"/>
                </a:solidFill>
                <a:latin typeface="Open Sans" panose="020B0606030504020204" pitchFamily="34" charset="0"/>
                <a:ea typeface="Open Sans" panose="020B0606030504020204" pitchFamily="34" charset="0"/>
                <a:cs typeface="Open Sans" panose="020B0606030504020204" pitchFamily="34" charset="0"/>
                <a:hlinkClick r:id="rId8"/>
              </a:rPr>
              <a:t>d</a:t>
            </a:r>
            <a:r>
              <a:rPr lang="it-IT" sz="1100" b="0"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hlinkClick r:id="rId8"/>
              </a:rPr>
              <a:t>ecreto direttoriale 12 aprile 2022 </a:t>
            </a:r>
            <a:r>
              <a:rPr lang="it-IT" sz="1100" b="0" i="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per maggiori informazioni.</a:t>
            </a:r>
            <a:endParaRPr lang="it-IT" sz="11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6" name="Picture 2">
            <a:extLst>
              <a:ext uri="{FF2B5EF4-FFF2-40B4-BE49-F238E27FC236}">
                <a16:creationId xmlns:a16="http://schemas.microsoft.com/office/drawing/2014/main" id="{4D7FC6E4-69B3-4331-A415-B072B03C1638}"/>
              </a:ext>
            </a:extLst>
          </p:cNvPr>
          <p:cNvPicPr>
            <a:picLocks noChangeAspect="1" noChangeArrowheads="1"/>
          </p:cNvPicPr>
          <p:nvPr/>
        </p:nvPicPr>
        <p:blipFill>
          <a:blip r:embed="rId9" cstate="print"/>
          <a:srcRect/>
          <a:stretch>
            <a:fillRect/>
          </a:stretch>
        </p:blipFill>
        <p:spPr bwMode="auto">
          <a:xfrm>
            <a:off x="541421" y="6032627"/>
            <a:ext cx="562955" cy="49700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11fa0c88075_0_140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451" name="Google Shape;451;g11fa0c88075_0_140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452" name="Google Shape;452;g11fa0c88075_0_1409"/>
          <p:cNvPicPr preferRelativeResize="0"/>
          <p:nvPr/>
        </p:nvPicPr>
        <p:blipFill rotWithShape="1">
          <a:blip r:embed="rId3">
            <a:alphaModFix/>
          </a:blip>
          <a:srcRect/>
          <a:stretch/>
        </p:blipFill>
        <p:spPr>
          <a:xfrm>
            <a:off x="0" y="-19644"/>
            <a:ext cx="9152306" cy="6897288"/>
          </a:xfrm>
          <a:prstGeom prst="rect">
            <a:avLst/>
          </a:prstGeom>
          <a:noFill/>
          <a:ln>
            <a:noFill/>
          </a:ln>
        </p:spPr>
      </p:pic>
      <p:sp>
        <p:nvSpPr>
          <p:cNvPr id="454" name="Google Shape;454;g11fa0c88075_0_1409"/>
          <p:cNvSpPr txBox="1"/>
          <p:nvPr/>
        </p:nvSpPr>
        <p:spPr>
          <a:xfrm>
            <a:off x="3577477" y="644897"/>
            <a:ext cx="4516800" cy="400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a:solidFill>
                  <a:schemeClr val="accent3"/>
                </a:solidFill>
                <a:latin typeface="Open Sans"/>
                <a:ea typeface="Open Sans"/>
                <a:cs typeface="Open Sans"/>
                <a:sym typeface="Open Sans"/>
              </a:rPr>
              <a:t>The best has yet to come…</a:t>
            </a:r>
            <a:endParaRPr sz="1400" b="0" i="0" u="none" strike="noStrike" cap="none">
              <a:solidFill>
                <a:srgbClr val="000000"/>
              </a:solidFill>
              <a:latin typeface="Open Sans"/>
              <a:ea typeface="Open Sans"/>
              <a:cs typeface="Open Sans"/>
              <a:sym typeface="Open Sans"/>
            </a:endParaRPr>
          </a:p>
        </p:txBody>
      </p:sp>
      <p:grpSp>
        <p:nvGrpSpPr>
          <p:cNvPr id="455" name="Google Shape;455;g11fa0c88075_0_1409"/>
          <p:cNvGrpSpPr/>
          <p:nvPr/>
        </p:nvGrpSpPr>
        <p:grpSpPr>
          <a:xfrm>
            <a:off x="-5936895" y="217025"/>
            <a:ext cx="14395094" cy="7233300"/>
            <a:chOff x="-6074699" y="-929723"/>
            <a:chExt cx="14395094" cy="7233300"/>
          </a:xfrm>
        </p:grpSpPr>
        <p:sp>
          <p:nvSpPr>
            <p:cNvPr id="456" name="Google Shape;456;g11fa0c88075_0_1409"/>
            <p:cNvSpPr/>
            <p:nvPr/>
          </p:nvSpPr>
          <p:spPr>
            <a:xfrm>
              <a:off x="-6074699" y="-929723"/>
              <a:ext cx="7233300" cy="7233300"/>
            </a:xfrm>
            <a:prstGeom prst="blockArc">
              <a:avLst>
                <a:gd name="adj1" fmla="val 18900000"/>
                <a:gd name="adj2" fmla="val 2700000"/>
                <a:gd name="adj3" fmla="val 299"/>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7" name="Google Shape;457;g11fa0c88075_0_1409"/>
            <p:cNvSpPr/>
            <p:nvPr/>
          </p:nvSpPr>
          <p:spPr>
            <a:xfrm>
              <a:off x="745907" y="537397"/>
              <a:ext cx="7574400" cy="1074900"/>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8" name="Google Shape;458;g11fa0c88075_0_1409"/>
            <p:cNvSpPr txBox="1"/>
            <p:nvPr/>
          </p:nvSpPr>
          <p:spPr>
            <a:xfrm>
              <a:off x="745907" y="537397"/>
              <a:ext cx="7574400" cy="1074900"/>
            </a:xfrm>
            <a:prstGeom prst="rect">
              <a:avLst/>
            </a:prstGeom>
            <a:noFill/>
            <a:ln>
              <a:noFill/>
            </a:ln>
          </p:spPr>
          <p:txBody>
            <a:bodyPr spcFirstLastPara="1" wrap="square" lIns="853100" tIns="35550" rIns="35550" bIns="35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Emendamento sottoscritto da Pd, Fi, Lega, Movimento 5 Stelle e una parte del gruppo misto per riscrivere le regole sull’</a:t>
              </a:r>
              <a:r>
                <a:rPr lang="it-IT" sz="15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autorizzazione unica prevista dal decreto del 2011 sulle rinnovabili</a:t>
              </a: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endParaRPr sz="15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9" name="Google Shape;459;g11fa0c88075_0_1409"/>
            <p:cNvSpPr/>
            <p:nvPr/>
          </p:nvSpPr>
          <p:spPr>
            <a:xfrm>
              <a:off x="74160" y="403047"/>
              <a:ext cx="1343400" cy="13434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0" name="Google Shape;460;g11fa0c88075_0_1409"/>
            <p:cNvSpPr/>
            <p:nvPr/>
          </p:nvSpPr>
          <p:spPr>
            <a:xfrm>
              <a:off x="1136595" y="2149589"/>
              <a:ext cx="7183800" cy="1074900"/>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1" name="Google Shape;461;g11fa0c88075_0_1409"/>
            <p:cNvSpPr txBox="1"/>
            <p:nvPr/>
          </p:nvSpPr>
          <p:spPr>
            <a:xfrm>
              <a:off x="1136595" y="2149589"/>
              <a:ext cx="7183800" cy="1074900"/>
            </a:xfrm>
            <a:prstGeom prst="rect">
              <a:avLst/>
            </a:prstGeom>
            <a:noFill/>
            <a:ln>
              <a:noFill/>
            </a:ln>
          </p:spPr>
          <p:txBody>
            <a:bodyPr spcFirstLastPara="1" wrap="square" lIns="853100" tIns="35550" rIns="35550" bIns="35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Emendamento di maggioranza  per </a:t>
              </a:r>
              <a:r>
                <a:rPr lang="it-IT" sz="15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cambiare la definizione di impianto eolico</a:t>
              </a: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t>
              </a:r>
              <a:r>
                <a:rPr lang="it-IT" sz="15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definendolo  tale solo quando  insiste sulla stessa direttrice con una deviazione massima del 20 per cento + applicare la </a:t>
              </a:r>
              <a:r>
                <a:rPr lang="it-IT" sz="15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procedura abilitativa semplificata</a:t>
              </a: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agli interventi da realizzare su </a:t>
              </a:r>
              <a:r>
                <a:rPr lang="it-IT" sz="15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progetti e su impianti eolici</a:t>
              </a: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t>
              </a:r>
              <a:endParaRPr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62" name="Google Shape;462;g11fa0c88075_0_1409"/>
            <p:cNvSpPr/>
            <p:nvPr/>
          </p:nvSpPr>
          <p:spPr>
            <a:xfrm>
              <a:off x="464848" y="2015239"/>
              <a:ext cx="1343400" cy="13434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3" name="Google Shape;463;g11fa0c88075_0_1409"/>
            <p:cNvSpPr/>
            <p:nvPr/>
          </p:nvSpPr>
          <p:spPr>
            <a:xfrm>
              <a:off x="745907" y="3761781"/>
              <a:ext cx="7574400" cy="1074900"/>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4" name="Google Shape;464;g11fa0c88075_0_1409"/>
            <p:cNvSpPr txBox="1"/>
            <p:nvPr/>
          </p:nvSpPr>
          <p:spPr>
            <a:xfrm>
              <a:off x="745907" y="3761781"/>
              <a:ext cx="7574400" cy="1074900"/>
            </a:xfrm>
            <a:prstGeom prst="rect">
              <a:avLst/>
            </a:prstGeom>
            <a:noFill/>
            <a:ln>
              <a:noFill/>
            </a:ln>
          </p:spPr>
          <p:txBody>
            <a:bodyPr spcFirstLastPara="1" wrap="square" lIns="853100" tIns="35550" rIns="35550" bIns="35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Emendamento di tutte le forze politiche per blindare le semplificazioni dell’articolo 9 del DL 12/2022, prevedendo che </a:t>
              </a:r>
              <a:r>
                <a:rPr lang="it-IT" sz="15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lo snellimento delle procedure per l’installazione a terra di impianti fotovoltaici prevalgano sulle normative e sulle prescrizioni degli strumenti urbanistici, edilizi e ambientali contrastanti</a:t>
              </a:r>
              <a:r>
                <a:rPr lang="it-IT" sz="15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a:t>
              </a:r>
              <a:endParaRPr sz="15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5" name="Google Shape;465;g11fa0c88075_0_1409"/>
            <p:cNvSpPr/>
            <p:nvPr/>
          </p:nvSpPr>
          <p:spPr>
            <a:xfrm>
              <a:off x="74160" y="3627431"/>
              <a:ext cx="1343400" cy="134340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8" name="Google Shape;128;p25">
            <a:extLst>
              <a:ext uri="{FF2B5EF4-FFF2-40B4-BE49-F238E27FC236}">
                <a16:creationId xmlns:a16="http://schemas.microsoft.com/office/drawing/2014/main" id="{29EA5165-C515-4C03-A17A-976DE2D6D066}"/>
              </a:ext>
            </a:extLst>
          </p:cNvPr>
          <p:cNvSpPr txBox="1"/>
          <p:nvPr/>
        </p:nvSpPr>
        <p:spPr>
          <a:xfrm>
            <a:off x="1371600" y="6344486"/>
            <a:ext cx="6218729"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000" b="0" i="0" u="none" strike="noStrike" cap="none" dirty="0">
                <a:solidFill>
                  <a:srgbClr val="000000"/>
                </a:solidFill>
                <a:latin typeface="Arial"/>
                <a:ea typeface="Arial"/>
                <a:cs typeface="Arial"/>
                <a:sym typeface="Arial"/>
              </a:rPr>
              <a:t>Fonte: </a:t>
            </a:r>
            <a:r>
              <a:rPr lang="it-IT" sz="1000" b="0" i="0" u="none" strike="noStrike" cap="none" dirty="0">
                <a:solidFill>
                  <a:srgbClr val="000000"/>
                </a:solidFill>
                <a:latin typeface="Arial"/>
                <a:ea typeface="Arial"/>
                <a:cs typeface="Arial"/>
                <a:sym typeface="Arial"/>
                <a:hlinkClick r:id="rId4"/>
              </a:rPr>
              <a:t>Rush in arrivo per rilanciare le rinnovabili</a:t>
            </a:r>
            <a:r>
              <a:rPr lang="it-IT" sz="1000" b="0" i="0" u="none" strike="noStrike" cap="none" dirty="0">
                <a:solidFill>
                  <a:srgbClr val="000000"/>
                </a:solidFill>
                <a:latin typeface="Arial"/>
                <a:ea typeface="Arial"/>
                <a:cs typeface="Arial"/>
                <a:sym typeface="Arial"/>
              </a:rPr>
              <a:t>, Marco Mobili, Il Sole 24 Ore, 27.03.2022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1fa0c88075_0_89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103" name="Google Shape;103;g11fa0c88075_0_89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104" name="Google Shape;104;g11fa0c88075_0_893"/>
          <p:cNvPicPr preferRelativeResize="0"/>
          <p:nvPr/>
        </p:nvPicPr>
        <p:blipFill rotWithShape="1">
          <a:blip r:embed="rId3">
            <a:alphaModFix/>
          </a:blip>
          <a:srcRect/>
          <a:stretch/>
        </p:blipFill>
        <p:spPr>
          <a:xfrm>
            <a:off x="-8306" y="-19644"/>
            <a:ext cx="9152306" cy="6897288"/>
          </a:xfrm>
          <a:prstGeom prst="rect">
            <a:avLst/>
          </a:prstGeom>
          <a:noFill/>
          <a:ln>
            <a:noFill/>
          </a:ln>
        </p:spPr>
      </p:pic>
      <p:sp>
        <p:nvSpPr>
          <p:cNvPr id="106" name="Google Shape;106;g11fa0c88075_0_893"/>
          <p:cNvSpPr txBox="1"/>
          <p:nvPr/>
        </p:nvSpPr>
        <p:spPr>
          <a:xfrm>
            <a:off x="3106038" y="410865"/>
            <a:ext cx="5078557" cy="708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Il contesto (1)</a:t>
            </a:r>
            <a:r>
              <a:rPr lang="it-IT" sz="2000" b="1" dirty="0">
                <a:solidFill>
                  <a:schemeClr val="accent3"/>
                </a:solidFill>
                <a:latin typeface="Open Sans"/>
                <a:ea typeface="Open Sans"/>
                <a:cs typeface="Open Sans"/>
                <a:sym typeface="Open Sans"/>
              </a:rPr>
              <a:t>: g</a:t>
            </a:r>
            <a:r>
              <a:rPr lang="it-IT" sz="2000" b="1" i="0" u="none" strike="noStrike" cap="none" dirty="0">
                <a:solidFill>
                  <a:schemeClr val="accent3"/>
                </a:solidFill>
                <a:latin typeface="Open Sans"/>
                <a:ea typeface="Open Sans"/>
                <a:cs typeface="Open Sans"/>
                <a:sym typeface="Open Sans"/>
              </a:rPr>
              <a:t>li obiettivi </a:t>
            </a:r>
            <a:endParaRPr sz="2000" b="1" i="0" u="none" strike="noStrike" cap="none" dirty="0">
              <a:solidFill>
                <a:schemeClr val="accent3"/>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italiani sulle FER entro il 2030 </a:t>
            </a:r>
            <a:endParaRPr sz="1400" b="0" i="0" u="none" strike="noStrike" cap="none" dirty="0">
              <a:solidFill>
                <a:srgbClr val="000000"/>
              </a:solidFill>
              <a:latin typeface="Open Sans"/>
              <a:ea typeface="Open Sans"/>
              <a:cs typeface="Open Sans"/>
              <a:sym typeface="Open Sans"/>
            </a:endParaRPr>
          </a:p>
        </p:txBody>
      </p:sp>
      <p:grpSp>
        <p:nvGrpSpPr>
          <p:cNvPr id="107" name="Google Shape;107;g11fa0c88075_0_893"/>
          <p:cNvGrpSpPr/>
          <p:nvPr/>
        </p:nvGrpSpPr>
        <p:grpSpPr>
          <a:xfrm>
            <a:off x="2021897" y="1378955"/>
            <a:ext cx="5091900" cy="5091900"/>
            <a:chOff x="1172314" y="0"/>
            <a:chExt cx="5091900" cy="5091900"/>
          </a:xfrm>
        </p:grpSpPr>
        <p:sp>
          <p:nvSpPr>
            <p:cNvPr id="108" name="Google Shape;108;g11fa0c88075_0_893"/>
            <p:cNvSpPr/>
            <p:nvPr/>
          </p:nvSpPr>
          <p:spPr>
            <a:xfrm>
              <a:off x="1172314" y="0"/>
              <a:ext cx="5091900" cy="5091900"/>
            </a:xfrm>
            <a:prstGeom prst="diamond">
              <a:avLst/>
            </a:prstGeom>
            <a:solidFill>
              <a:srgbClr val="DDE5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109" name="Google Shape;109;g11fa0c88075_0_893"/>
            <p:cNvSpPr/>
            <p:nvPr/>
          </p:nvSpPr>
          <p:spPr>
            <a:xfrm>
              <a:off x="1656049" y="483735"/>
              <a:ext cx="1986000" cy="1986000"/>
            </a:xfrm>
            <a:prstGeom prst="roundRect">
              <a:avLst>
                <a:gd name="adj" fmla="val 16667"/>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110" name="Google Shape;110;g11fa0c88075_0_893"/>
            <p:cNvSpPr txBox="1"/>
            <p:nvPr/>
          </p:nvSpPr>
          <p:spPr>
            <a:xfrm>
              <a:off x="1752991" y="580677"/>
              <a:ext cx="1791900" cy="1791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it-IT" sz="1600" b="1" i="0" u="none" strike="noStrike" cap="none" dirty="0">
                  <a:solidFill>
                    <a:schemeClr val="dk1"/>
                  </a:solidFill>
                  <a:latin typeface="Open Sans"/>
                  <a:ea typeface="Open Sans"/>
                  <a:cs typeface="Open Sans"/>
                  <a:sym typeface="Open Sans"/>
                </a:rPr>
                <a:t>30%</a:t>
              </a:r>
              <a:r>
                <a:rPr lang="it-IT" sz="1600" b="0" i="0" u="none" strike="noStrike" cap="none" dirty="0">
                  <a:solidFill>
                    <a:schemeClr val="dk1"/>
                  </a:solidFill>
                  <a:latin typeface="Open Sans"/>
                  <a:ea typeface="Open Sans"/>
                  <a:cs typeface="Open Sans"/>
                  <a:sym typeface="Open Sans"/>
                </a:rPr>
                <a:t> </a:t>
              </a:r>
              <a:r>
                <a:rPr lang="it-IT" sz="1600" b="1" i="0" u="none" strike="noStrike" cap="none" dirty="0">
                  <a:solidFill>
                    <a:schemeClr val="dk1"/>
                  </a:solidFill>
                  <a:latin typeface="Open Sans"/>
                  <a:ea typeface="Open Sans"/>
                  <a:cs typeface="Open Sans"/>
                  <a:sym typeface="Open Sans"/>
                </a:rPr>
                <a:t>di energia FER </a:t>
              </a:r>
              <a:r>
                <a:rPr lang="it-IT" sz="1600" b="0" i="0" u="none" strike="noStrike" cap="none" dirty="0">
                  <a:solidFill>
                    <a:schemeClr val="dk1"/>
                  </a:solidFill>
                  <a:latin typeface="Open Sans"/>
                  <a:ea typeface="Open Sans"/>
                  <a:cs typeface="Open Sans"/>
                  <a:sym typeface="Open Sans"/>
                </a:rPr>
                <a:t>sul consumo finale lordo</a:t>
              </a:r>
              <a:endParaRPr sz="1600" dirty="0">
                <a:solidFill>
                  <a:schemeClr val="dk1"/>
                </a:solidFill>
              </a:endParaRPr>
            </a:p>
          </p:txBody>
        </p:sp>
        <p:sp>
          <p:nvSpPr>
            <p:cNvPr id="111" name="Google Shape;111;g11fa0c88075_0_893"/>
            <p:cNvSpPr/>
            <p:nvPr/>
          </p:nvSpPr>
          <p:spPr>
            <a:xfrm>
              <a:off x="3794669" y="483735"/>
              <a:ext cx="1986000" cy="1986000"/>
            </a:xfrm>
            <a:prstGeom prst="roundRect">
              <a:avLst>
                <a:gd name="adj" fmla="val 16667"/>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112" name="Google Shape;112;g11fa0c88075_0_893"/>
            <p:cNvSpPr txBox="1"/>
            <p:nvPr/>
          </p:nvSpPr>
          <p:spPr>
            <a:xfrm>
              <a:off x="3891611" y="580677"/>
              <a:ext cx="1791900" cy="1791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it-IT" sz="1600" b="1" i="0" u="none" strike="noStrike" cap="none" dirty="0">
                  <a:solidFill>
                    <a:schemeClr val="dk1"/>
                  </a:solidFill>
                  <a:latin typeface="Open Sans"/>
                  <a:ea typeface="Open Sans"/>
                  <a:cs typeface="Open Sans"/>
                  <a:sym typeface="Open Sans"/>
                </a:rPr>
                <a:t>- 55% di CO2 </a:t>
              </a:r>
              <a:r>
                <a:rPr lang="it-IT" sz="1600" b="0" i="0" u="none" strike="noStrike" cap="none" dirty="0">
                  <a:solidFill>
                    <a:schemeClr val="dk1"/>
                  </a:solidFill>
                  <a:latin typeface="Open Sans"/>
                  <a:ea typeface="Open Sans"/>
                  <a:cs typeface="Open Sans"/>
                  <a:sym typeface="Open Sans"/>
                </a:rPr>
                <a:t>rispetto al 1990</a:t>
              </a:r>
              <a:endParaRPr sz="1600" dirty="0">
                <a:solidFill>
                  <a:schemeClr val="dk1"/>
                </a:solidFill>
              </a:endParaRPr>
            </a:p>
          </p:txBody>
        </p:sp>
        <p:sp>
          <p:nvSpPr>
            <p:cNvPr id="113" name="Google Shape;113;g11fa0c88075_0_893"/>
            <p:cNvSpPr/>
            <p:nvPr/>
          </p:nvSpPr>
          <p:spPr>
            <a:xfrm>
              <a:off x="1656049" y="2622354"/>
              <a:ext cx="1986000" cy="1986000"/>
            </a:xfrm>
            <a:prstGeom prst="roundRect">
              <a:avLst>
                <a:gd name="adj" fmla="val 16667"/>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114" name="Google Shape;114;g11fa0c88075_0_893"/>
            <p:cNvSpPr txBox="1"/>
            <p:nvPr/>
          </p:nvSpPr>
          <p:spPr>
            <a:xfrm>
              <a:off x="1752991" y="2719296"/>
              <a:ext cx="1791900" cy="1791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it-IT" sz="1600" b="1" i="0" u="none" strike="noStrike" cap="none" dirty="0">
                  <a:solidFill>
                    <a:schemeClr val="dk1"/>
                  </a:solidFill>
                  <a:latin typeface="Open Sans"/>
                  <a:ea typeface="Open Sans"/>
                  <a:cs typeface="Open Sans"/>
                  <a:sym typeface="Open Sans"/>
                </a:rPr>
                <a:t>Media annuale di in incremento di energia FER: +1,3%</a:t>
              </a:r>
            </a:p>
            <a:p>
              <a:pPr marL="0" marR="0" lvl="0" indent="0" algn="ctr" rtl="0">
                <a:lnSpc>
                  <a:spcPct val="90000"/>
                </a:lnSpc>
                <a:spcBef>
                  <a:spcPts val="0"/>
                </a:spcBef>
                <a:spcAft>
                  <a:spcPts val="0"/>
                </a:spcAft>
                <a:buClr>
                  <a:srgbClr val="000000"/>
                </a:buClr>
                <a:buSzPts val="1500"/>
                <a:buFont typeface="Arial"/>
                <a:buNone/>
              </a:pPr>
              <a:r>
                <a:rPr lang="it-IT" sz="1600" i="0" u="none" strike="noStrike" cap="none" dirty="0">
                  <a:solidFill>
                    <a:schemeClr val="dk1"/>
                  </a:solidFill>
                  <a:latin typeface="Open Sans"/>
                  <a:ea typeface="Open Sans"/>
                  <a:cs typeface="Open Sans"/>
                  <a:sym typeface="Open Sans"/>
                </a:rPr>
                <a:t> (tra </a:t>
              </a:r>
              <a:r>
                <a:rPr lang="it-IT" sz="1600" b="0" i="0" u="none" strike="noStrike" cap="none" dirty="0">
                  <a:solidFill>
                    <a:schemeClr val="dk1"/>
                  </a:solidFill>
                  <a:latin typeface="Open Sans"/>
                  <a:ea typeface="Open Sans"/>
                  <a:cs typeface="Open Sans"/>
                  <a:sym typeface="Open Sans"/>
                </a:rPr>
                <a:t>2021-2025 e 2026-2030)</a:t>
              </a:r>
              <a:endParaRPr sz="1600" dirty="0">
                <a:solidFill>
                  <a:schemeClr val="dk1"/>
                </a:solidFill>
              </a:endParaRPr>
            </a:p>
          </p:txBody>
        </p:sp>
        <p:sp>
          <p:nvSpPr>
            <p:cNvPr id="115" name="Google Shape;115;g11fa0c88075_0_893"/>
            <p:cNvSpPr/>
            <p:nvPr/>
          </p:nvSpPr>
          <p:spPr>
            <a:xfrm>
              <a:off x="3794669" y="2622354"/>
              <a:ext cx="1986000" cy="1986000"/>
            </a:xfrm>
            <a:prstGeom prst="roundRect">
              <a:avLst>
                <a:gd name="adj" fmla="val 16667"/>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116" name="Google Shape;116;g11fa0c88075_0_893"/>
            <p:cNvSpPr txBox="1"/>
            <p:nvPr/>
          </p:nvSpPr>
          <p:spPr>
            <a:xfrm>
              <a:off x="3891611" y="2719296"/>
              <a:ext cx="1791900" cy="17919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it-IT" sz="1600" b="1" i="0" u="none" strike="noStrike" cap="none" dirty="0">
                  <a:solidFill>
                    <a:schemeClr val="dk1"/>
                  </a:solidFill>
                  <a:latin typeface="Open Sans"/>
                  <a:ea typeface="Open Sans"/>
                  <a:cs typeface="Open Sans"/>
                  <a:sym typeface="Open Sans"/>
                </a:rPr>
                <a:t>Installare 60 GW di nuova potenza FER </a:t>
              </a:r>
              <a:r>
                <a:rPr lang="it-IT" sz="1600" b="0" i="0" u="none" strike="noStrike" cap="none" dirty="0">
                  <a:solidFill>
                    <a:schemeClr val="dk1"/>
                  </a:solidFill>
                  <a:latin typeface="Open Sans"/>
                  <a:ea typeface="Open Sans"/>
                  <a:cs typeface="Open Sans"/>
                  <a:sym typeface="Open Sans"/>
                </a:rPr>
                <a:t>(di cui 40 GW dal fotovoltaico; 12 GW dall’eolico)</a:t>
              </a:r>
              <a:endParaRPr sz="1600" dirty="0">
                <a:solidFill>
                  <a:schemeClr val="dk1"/>
                </a:solidFill>
              </a:endParaRPr>
            </a:p>
          </p:txBody>
        </p:sp>
      </p:grpSp>
      <p:sp>
        <p:nvSpPr>
          <p:cNvPr id="17" name="Google Shape;128;p25">
            <a:extLst>
              <a:ext uri="{FF2B5EF4-FFF2-40B4-BE49-F238E27FC236}">
                <a16:creationId xmlns:a16="http://schemas.microsoft.com/office/drawing/2014/main" id="{455E3FE0-61C1-4BFA-BD3F-57A1883AE152}"/>
              </a:ext>
            </a:extLst>
          </p:cNvPr>
          <p:cNvSpPr txBox="1"/>
          <p:nvPr/>
        </p:nvSpPr>
        <p:spPr>
          <a:xfrm>
            <a:off x="1371600" y="6463097"/>
            <a:ext cx="6218729"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000" b="0" i="0" u="none" strike="noStrike" cap="none" dirty="0">
                <a:solidFill>
                  <a:srgbClr val="000000"/>
                </a:solidFill>
                <a:latin typeface="Arial"/>
                <a:ea typeface="Arial"/>
                <a:cs typeface="Arial"/>
                <a:sym typeface="Arial"/>
              </a:rPr>
              <a:t>Fonte: MITE, </a:t>
            </a:r>
            <a:r>
              <a:rPr lang="it-IT" sz="1000" b="0" i="0" u="none" strike="noStrike" cap="none" dirty="0">
                <a:solidFill>
                  <a:srgbClr val="000000"/>
                </a:solidFill>
                <a:latin typeface="Arial"/>
                <a:ea typeface="Arial"/>
                <a:cs typeface="Arial"/>
                <a:sym typeface="Arial"/>
                <a:hlinkClick r:id="rId4"/>
              </a:rPr>
              <a:t>La situazione energetica nazionale nel 2020</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122" name="Google Shape;122;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123" name="Google Shape;123;p25"/>
          <p:cNvPicPr preferRelativeResize="0"/>
          <p:nvPr/>
        </p:nvPicPr>
        <p:blipFill rotWithShape="1">
          <a:blip r:embed="rId3">
            <a:alphaModFix/>
          </a:blip>
          <a:srcRect/>
          <a:stretch/>
        </p:blipFill>
        <p:spPr>
          <a:xfrm>
            <a:off x="0" y="0"/>
            <a:ext cx="9152306" cy="6897288"/>
          </a:xfrm>
          <a:prstGeom prst="rect">
            <a:avLst/>
          </a:prstGeom>
          <a:noFill/>
          <a:ln>
            <a:noFill/>
          </a:ln>
        </p:spPr>
      </p:pic>
      <p:sp>
        <p:nvSpPr>
          <p:cNvPr id="125" name="Google Shape;125;p25"/>
          <p:cNvSpPr txBox="1"/>
          <p:nvPr/>
        </p:nvSpPr>
        <p:spPr>
          <a:xfrm>
            <a:off x="1815331" y="665143"/>
            <a:ext cx="6279408"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Il contesto (2</a:t>
            </a:r>
            <a:r>
              <a:rPr lang="it-IT" sz="2000" b="1" dirty="0">
                <a:solidFill>
                  <a:schemeClr val="accent3"/>
                </a:solidFill>
                <a:latin typeface="Open Sans"/>
                <a:ea typeface="Open Sans"/>
                <a:cs typeface="Open Sans"/>
                <a:sym typeface="Open Sans"/>
              </a:rPr>
              <a:t>)</a:t>
            </a:r>
            <a:r>
              <a:rPr lang="it-IT" sz="2000" b="1" i="0" u="none" strike="noStrike" cap="none" dirty="0">
                <a:solidFill>
                  <a:schemeClr val="accent3"/>
                </a:solidFill>
                <a:latin typeface="Open Sans"/>
                <a:ea typeface="Open Sans"/>
                <a:cs typeface="Open Sans"/>
                <a:sym typeface="Open Sans"/>
              </a:rPr>
              <a:t>: la sfida </a:t>
            </a:r>
            <a:r>
              <a:rPr lang="it-IT" sz="2000" b="1" dirty="0">
                <a:solidFill>
                  <a:schemeClr val="accent3"/>
                </a:solidFill>
                <a:latin typeface="Open Sans"/>
                <a:ea typeface="Open Sans"/>
                <a:cs typeface="Open Sans"/>
                <a:sym typeface="Open Sans"/>
              </a:rPr>
              <a:t>italiana sulle FER</a:t>
            </a:r>
          </a:p>
        </p:txBody>
      </p:sp>
      <p:sp>
        <p:nvSpPr>
          <p:cNvPr id="126" name="Google Shape;126;p25"/>
          <p:cNvSpPr txBox="1"/>
          <p:nvPr/>
        </p:nvSpPr>
        <p:spPr>
          <a:xfrm>
            <a:off x="849663" y="5056716"/>
            <a:ext cx="7485133" cy="16003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b="0" i="0" u="none" strike="noStrike" cap="none" dirty="0">
                <a:solidFill>
                  <a:srgbClr val="000000"/>
                </a:solidFill>
                <a:latin typeface="Open Sans"/>
                <a:ea typeface="Open Sans"/>
                <a:cs typeface="Open Sans"/>
                <a:sym typeface="Open Sans"/>
              </a:rPr>
              <a:t>La quota di consumo lordo di energia coperta da fonti rinnovabili dell’Italia per il decennio 2010-2020 </a:t>
            </a:r>
            <a:r>
              <a:rPr lang="it-IT" b="1" i="0" u="none" strike="noStrike" cap="none" dirty="0">
                <a:solidFill>
                  <a:srgbClr val="000000"/>
                </a:solidFill>
                <a:latin typeface="Open Sans"/>
                <a:ea typeface="Open Sans"/>
                <a:cs typeface="Open Sans"/>
                <a:sym typeface="Open Sans"/>
              </a:rPr>
              <a:t>è cresciuta dal 13% al 20%</a:t>
            </a:r>
            <a:r>
              <a:rPr lang="it-IT" b="0" i="0" u="none" strike="noStrike" cap="none" dirty="0">
                <a:solidFill>
                  <a:srgbClr val="000000"/>
                </a:solidFill>
                <a:latin typeface="Open Sans"/>
                <a:ea typeface="Open Sans"/>
                <a:cs typeface="Open Sans"/>
                <a:sym typeface="Open Sans"/>
              </a:rPr>
              <a:t>, ossia di 7 punti percentuali, corrispondenti ad un </a:t>
            </a:r>
            <a:r>
              <a:rPr lang="it-IT" b="1" i="0" u="none" strike="noStrike" cap="none" dirty="0">
                <a:solidFill>
                  <a:srgbClr val="000000"/>
                </a:solidFill>
                <a:latin typeface="Open Sans"/>
                <a:ea typeface="Open Sans"/>
                <a:cs typeface="Open Sans"/>
                <a:sym typeface="Open Sans"/>
              </a:rPr>
              <a:t>aumento medio dello 0,7% su base annua</a:t>
            </a:r>
            <a:r>
              <a:rPr lang="it-IT" b="0" i="0" u="none" strike="noStrike" cap="none" dirty="0">
                <a:solidFill>
                  <a:srgbClr val="000000"/>
                </a:solidFill>
                <a:latin typeface="Open Sans"/>
                <a:ea typeface="Open Sans"/>
                <a:cs typeface="Open Sans"/>
                <a:sym typeface="Open Sans"/>
              </a:rPr>
              <a:t>.</a:t>
            </a:r>
            <a:r>
              <a:rPr lang="it-IT" b="1" i="0" u="none" strike="noStrike" cap="none" dirty="0">
                <a:solidFill>
                  <a:srgbClr val="000000"/>
                </a:solidFill>
                <a:latin typeface="Open Sans"/>
                <a:ea typeface="Open Sans"/>
                <a:cs typeface="Open Sans"/>
                <a:sym typeface="Open Sans"/>
              </a:rPr>
              <a:t> </a:t>
            </a:r>
            <a:endParaRPr dirty="0"/>
          </a:p>
          <a:p>
            <a:pPr marL="0" marR="0" lvl="0" indent="0" algn="ctr" rtl="0">
              <a:lnSpc>
                <a:spcPct val="100000"/>
              </a:lnSpc>
              <a:spcBef>
                <a:spcPts val="0"/>
              </a:spcBef>
              <a:spcAft>
                <a:spcPts val="0"/>
              </a:spcAft>
              <a:buNone/>
            </a:pPr>
            <a:endParaRPr b="1" i="0" u="none" strike="noStrike" cap="none" dirty="0">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it-IT" b="0" i="0" u="none" strike="noStrike" cap="none" dirty="0">
                <a:solidFill>
                  <a:srgbClr val="000000"/>
                </a:solidFill>
                <a:latin typeface="Open Sans"/>
                <a:ea typeface="Open Sans"/>
                <a:cs typeface="Open Sans"/>
                <a:sym typeface="Open Sans"/>
              </a:rPr>
              <a:t>Per centrare l’obiettivo del 30% quota complessiva di energia da fonti rinnovabili sul consumo finale lordo entro il 2030 sarà necessaria una crescita ad un </a:t>
            </a:r>
            <a:r>
              <a:rPr lang="it-IT" b="1" i="0" u="none" strike="noStrike" cap="none" dirty="0">
                <a:solidFill>
                  <a:srgbClr val="000000"/>
                </a:solidFill>
                <a:latin typeface="Open Sans"/>
                <a:ea typeface="Open Sans"/>
                <a:cs typeface="Open Sans"/>
                <a:sym typeface="Open Sans"/>
              </a:rPr>
              <a:t>ritmo medio superiore, pari almeno all’1% su base annua</a:t>
            </a:r>
            <a:endParaRPr dirty="0"/>
          </a:p>
        </p:txBody>
      </p:sp>
      <p:graphicFrame>
        <p:nvGraphicFramePr>
          <p:cNvPr id="127" name="Google Shape;127;p25"/>
          <p:cNvGraphicFramePr/>
          <p:nvPr>
            <p:extLst>
              <p:ext uri="{D42A27DB-BD31-4B8C-83A1-F6EECF244321}">
                <p14:modId xmlns:p14="http://schemas.microsoft.com/office/powerpoint/2010/main" val="2927395206"/>
              </p:ext>
            </p:extLst>
          </p:nvPr>
        </p:nvGraphicFramePr>
        <p:xfrm>
          <a:off x="1270450" y="1219200"/>
          <a:ext cx="6643560" cy="3501275"/>
        </p:xfrm>
        <a:graphic>
          <a:graphicData uri="http://schemas.openxmlformats.org/drawingml/2006/chart">
            <c:chart xmlns:c="http://schemas.openxmlformats.org/drawingml/2006/chart" xmlns:r="http://schemas.openxmlformats.org/officeDocument/2006/relationships" r:id="rId4"/>
          </a:graphicData>
        </a:graphic>
      </p:graphicFrame>
      <p:sp>
        <p:nvSpPr>
          <p:cNvPr id="128" name="Google Shape;128;p25"/>
          <p:cNvSpPr txBox="1"/>
          <p:nvPr/>
        </p:nvSpPr>
        <p:spPr>
          <a:xfrm>
            <a:off x="1482866" y="4762500"/>
            <a:ext cx="6218729"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it-IT" sz="1000" b="0" i="0" u="none" strike="noStrike" cap="none" dirty="0">
                <a:solidFill>
                  <a:srgbClr val="000000"/>
                </a:solidFill>
                <a:latin typeface="Arial"/>
                <a:ea typeface="Arial"/>
                <a:cs typeface="Arial"/>
                <a:sym typeface="Arial"/>
              </a:rPr>
              <a:t>Fonte: https://www.gse.it/dati-e-scenari/monitoraggio-fer/monitoraggio-nazionale/obiettivo-complessivo</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134" name="Google Shape;134;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135" name="Google Shape;135;p26"/>
          <p:cNvPicPr preferRelativeResize="0"/>
          <p:nvPr/>
        </p:nvPicPr>
        <p:blipFill rotWithShape="1">
          <a:blip r:embed="rId3">
            <a:alphaModFix/>
          </a:blip>
          <a:srcRect/>
          <a:stretch/>
        </p:blipFill>
        <p:spPr>
          <a:xfrm>
            <a:off x="-8306" y="-19644"/>
            <a:ext cx="9152306" cy="6897288"/>
          </a:xfrm>
          <a:prstGeom prst="rect">
            <a:avLst/>
          </a:prstGeom>
          <a:noFill/>
          <a:ln>
            <a:noFill/>
          </a:ln>
        </p:spPr>
      </p:pic>
      <p:sp>
        <p:nvSpPr>
          <p:cNvPr id="137" name="Google Shape;137;p26"/>
          <p:cNvSpPr txBox="1"/>
          <p:nvPr/>
        </p:nvSpPr>
        <p:spPr>
          <a:xfrm>
            <a:off x="3577477" y="644897"/>
            <a:ext cx="4516800"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a:solidFill>
                  <a:schemeClr val="accent3"/>
                </a:solidFill>
                <a:latin typeface="Open Sans"/>
                <a:ea typeface="Open Sans"/>
                <a:cs typeface="Open Sans"/>
                <a:sym typeface="Open Sans"/>
              </a:rPr>
              <a:t>Il Decreto RED II</a:t>
            </a:r>
            <a:endParaRPr sz="1400" b="0" i="0" u="none" strike="noStrike" cap="none">
              <a:solidFill>
                <a:srgbClr val="000000"/>
              </a:solidFill>
              <a:latin typeface="Open Sans"/>
              <a:ea typeface="Open Sans"/>
              <a:cs typeface="Open Sans"/>
              <a:sym typeface="Open Sans"/>
            </a:endParaRPr>
          </a:p>
        </p:txBody>
      </p:sp>
      <p:grpSp>
        <p:nvGrpSpPr>
          <p:cNvPr id="138" name="Google Shape;138;p26"/>
          <p:cNvGrpSpPr/>
          <p:nvPr/>
        </p:nvGrpSpPr>
        <p:grpSpPr>
          <a:xfrm>
            <a:off x="-5737420" y="217025"/>
            <a:ext cx="14395028" cy="7233419"/>
            <a:chOff x="-6074699" y="-929723"/>
            <a:chExt cx="14395028" cy="7233419"/>
          </a:xfrm>
        </p:grpSpPr>
        <p:sp>
          <p:nvSpPr>
            <p:cNvPr id="139" name="Google Shape;139;p26"/>
            <p:cNvSpPr/>
            <p:nvPr/>
          </p:nvSpPr>
          <p:spPr>
            <a:xfrm>
              <a:off x="-6074699" y="-929723"/>
              <a:ext cx="7233419" cy="7233419"/>
            </a:xfrm>
            <a:prstGeom prst="blockArc">
              <a:avLst>
                <a:gd name="adj1" fmla="val 18900000"/>
                <a:gd name="adj2" fmla="val 2700000"/>
                <a:gd name="adj3" fmla="val 299"/>
              </a:avLst>
            </a:prstGeom>
            <a:noFill/>
            <a:ln w="25400" cap="flat" cmpd="sng">
              <a:solidFill>
                <a:srgbClr val="7A94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0" name="Google Shape;140;p26"/>
            <p:cNvSpPr/>
            <p:nvPr/>
          </p:nvSpPr>
          <p:spPr>
            <a:xfrm>
              <a:off x="745907" y="537397"/>
              <a:ext cx="7574422" cy="1074794"/>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1" name="Google Shape;141;p26"/>
            <p:cNvSpPr txBox="1"/>
            <p:nvPr/>
          </p:nvSpPr>
          <p:spPr>
            <a:xfrm>
              <a:off x="745907" y="537397"/>
              <a:ext cx="7574422" cy="1074794"/>
            </a:xfrm>
            <a:prstGeom prst="rect">
              <a:avLst/>
            </a:prstGeom>
            <a:noFill/>
            <a:ln>
              <a:noFill/>
            </a:ln>
          </p:spPr>
          <p:txBody>
            <a:bodyPr spcFirstLastPara="1" wrap="square" lIns="853100" tIns="35550" rIns="35550" bIns="35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IT" sz="1400" b="0" i="0" u="none" strike="noStrike" cap="none" dirty="0">
                  <a:solidFill>
                    <a:schemeClr val="dk1"/>
                  </a:solidFill>
                  <a:latin typeface="Open Sans"/>
                  <a:ea typeface="Open Sans"/>
                  <a:cs typeface="Open Sans"/>
                  <a:sym typeface="Open Sans"/>
                </a:rPr>
                <a:t>Il 30 novembre 2021 è stato pubblicato sul S.O. della GU n. 285 il </a:t>
              </a:r>
              <a:r>
                <a:rPr lang="it-IT" sz="1400" b="0" i="0" u="sng" strike="noStrike" cap="none" dirty="0">
                  <a:solidFill>
                    <a:schemeClr val="hlink"/>
                  </a:solidFill>
                  <a:latin typeface="Open Sans"/>
                  <a:ea typeface="Open Sans"/>
                  <a:cs typeface="Open Sans"/>
                  <a:sym typeface="Open Sans"/>
                  <a:hlinkClick r:id="rId4"/>
                </a:rPr>
                <a:t>Decreto Legislativo 8 novembre 2021, n. 199</a:t>
              </a:r>
              <a:r>
                <a:rPr lang="it-IT" sz="1400" b="0" i="0" strike="noStrike" cap="none" dirty="0">
                  <a:solidFill>
                    <a:schemeClr val="dk1"/>
                  </a:solidFill>
                  <a:latin typeface="Open Sans"/>
                  <a:ea typeface="Open Sans"/>
                  <a:cs typeface="Open Sans"/>
                  <a:sym typeface="Open Sans"/>
                </a:rPr>
                <a:t> </a:t>
              </a:r>
              <a:r>
                <a:rPr lang="it-IT" sz="1400" b="0" i="0" u="none" strike="noStrike" cap="none" dirty="0">
                  <a:solidFill>
                    <a:schemeClr val="dk1"/>
                  </a:solidFill>
                  <a:latin typeface="Open Sans"/>
                  <a:ea typeface="Open Sans"/>
                  <a:cs typeface="Open Sans"/>
                  <a:sym typeface="Open Sans"/>
                </a:rPr>
                <a:t>recante </a:t>
              </a:r>
              <a:r>
                <a:rPr lang="it-IT" sz="1400" b="1" i="0" u="none" strike="noStrike" cap="none" dirty="0">
                  <a:solidFill>
                    <a:schemeClr val="dk1"/>
                  </a:solidFill>
                  <a:latin typeface="Open Sans"/>
                  <a:ea typeface="Open Sans"/>
                  <a:cs typeface="Open Sans"/>
                  <a:sym typeface="Open Sans"/>
                </a:rPr>
                <a:t>Attuazione della direttiva (UE) 2018/2001 sulla promozione dell’uso dell’energia da fonti rinnovabili </a:t>
              </a:r>
              <a:r>
                <a:rPr lang="it-IT" sz="1400" b="0" i="0" u="none" strike="noStrike" cap="none" dirty="0">
                  <a:solidFill>
                    <a:schemeClr val="dk1"/>
                  </a:solidFill>
                  <a:latin typeface="Open Sans"/>
                  <a:ea typeface="Open Sans"/>
                  <a:cs typeface="Open Sans"/>
                  <a:sym typeface="Open Sans"/>
                </a:rPr>
                <a:t>(c.d. Decreto Red II). Il Decreto RED II è </a:t>
              </a:r>
              <a:r>
                <a:rPr lang="it-IT" sz="1400" b="1" i="0" u="none" strike="noStrike" cap="none" dirty="0">
                  <a:solidFill>
                    <a:schemeClr val="dk1"/>
                  </a:solidFill>
                  <a:latin typeface="Open Sans"/>
                  <a:ea typeface="Open Sans"/>
                  <a:cs typeface="Open Sans"/>
                  <a:sym typeface="Open Sans"/>
                </a:rPr>
                <a:t>entrato in vigore in data 15 dicembre 2021</a:t>
              </a:r>
              <a:r>
                <a:rPr lang="it-IT" sz="1400" b="0" i="0" u="none" strike="noStrike" cap="none" dirty="0">
                  <a:solidFill>
                    <a:schemeClr val="dk1"/>
                  </a:solidFill>
                  <a:latin typeface="Arial"/>
                  <a:ea typeface="Arial"/>
                  <a:cs typeface="Arial"/>
                  <a:sym typeface="Arial"/>
                </a:rPr>
                <a:t>.</a:t>
              </a:r>
              <a:endParaRPr dirty="0">
                <a:solidFill>
                  <a:schemeClr val="dk1"/>
                </a:solidFill>
              </a:endParaRPr>
            </a:p>
          </p:txBody>
        </p:sp>
        <p:sp>
          <p:nvSpPr>
            <p:cNvPr id="142" name="Google Shape;142;p26"/>
            <p:cNvSpPr/>
            <p:nvPr/>
          </p:nvSpPr>
          <p:spPr>
            <a:xfrm>
              <a:off x="74160" y="403047"/>
              <a:ext cx="1343493" cy="1343493"/>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 name="Google Shape;143;p26"/>
            <p:cNvSpPr/>
            <p:nvPr/>
          </p:nvSpPr>
          <p:spPr>
            <a:xfrm>
              <a:off x="1136595" y="2149589"/>
              <a:ext cx="7183734" cy="1074794"/>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 name="Google Shape;144;p26"/>
            <p:cNvSpPr txBox="1"/>
            <p:nvPr/>
          </p:nvSpPr>
          <p:spPr>
            <a:xfrm>
              <a:off x="1136595" y="2149589"/>
              <a:ext cx="7183734" cy="1074794"/>
            </a:xfrm>
            <a:prstGeom prst="rect">
              <a:avLst/>
            </a:prstGeom>
            <a:noFill/>
            <a:ln>
              <a:noFill/>
            </a:ln>
          </p:spPr>
          <p:txBody>
            <a:bodyPr spcFirstLastPara="1" wrap="square" lIns="853100" tIns="35550" rIns="35550" bIns="35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IT" sz="1400" b="0" i="0" u="none" strike="noStrike" cap="none">
                  <a:solidFill>
                    <a:schemeClr val="dk1"/>
                  </a:solidFill>
                  <a:latin typeface="Open Sans"/>
                  <a:ea typeface="Open Sans"/>
                  <a:cs typeface="Open Sans"/>
                  <a:sym typeface="Open Sans"/>
                </a:rPr>
                <a:t>Il Decreto Red II è stato predisposto in </a:t>
              </a:r>
              <a:r>
                <a:rPr lang="it-IT" sz="1400" b="1" i="0" u="none" strike="noStrike" cap="none">
                  <a:solidFill>
                    <a:schemeClr val="dk1"/>
                  </a:solidFill>
                  <a:latin typeface="Open Sans"/>
                  <a:ea typeface="Open Sans"/>
                  <a:cs typeface="Open Sans"/>
                  <a:sym typeface="Open Sans"/>
                </a:rPr>
                <a:t>coerenza con gli obiettivi del “Green New Deal” e si colloca nel quadro degli strumenti delineati dal PNIEC </a:t>
              </a:r>
              <a:r>
                <a:rPr lang="it-IT" sz="1400" b="0" i="0" u="none" strike="noStrike" cap="none">
                  <a:solidFill>
                    <a:schemeClr val="dk1"/>
                  </a:solidFill>
                  <a:latin typeface="Open Sans"/>
                  <a:ea typeface="Open Sans"/>
                  <a:cs typeface="Open Sans"/>
                  <a:sym typeface="Open Sans"/>
                </a:rPr>
                <a:t>(“Piano Nazionale Integrato per l’energia e il Clima”).</a:t>
              </a:r>
              <a:endParaRPr>
                <a:solidFill>
                  <a:schemeClr val="dk1"/>
                </a:solidFill>
              </a:endParaRPr>
            </a:p>
          </p:txBody>
        </p:sp>
        <p:sp>
          <p:nvSpPr>
            <p:cNvPr id="145" name="Google Shape;145;p26"/>
            <p:cNvSpPr/>
            <p:nvPr/>
          </p:nvSpPr>
          <p:spPr>
            <a:xfrm>
              <a:off x="464848" y="2015239"/>
              <a:ext cx="1343493" cy="1343493"/>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6" name="Google Shape;146;p26"/>
            <p:cNvSpPr/>
            <p:nvPr/>
          </p:nvSpPr>
          <p:spPr>
            <a:xfrm>
              <a:off x="745907" y="3761781"/>
              <a:ext cx="7574422" cy="1074794"/>
            </a:xfrm>
            <a:prstGeom prst="rect">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7" name="Google Shape;147;p26"/>
            <p:cNvSpPr txBox="1"/>
            <p:nvPr/>
          </p:nvSpPr>
          <p:spPr>
            <a:xfrm>
              <a:off x="745907" y="3761781"/>
              <a:ext cx="7574422" cy="1074794"/>
            </a:xfrm>
            <a:prstGeom prst="rect">
              <a:avLst/>
            </a:prstGeom>
            <a:noFill/>
            <a:ln>
              <a:noFill/>
            </a:ln>
          </p:spPr>
          <p:txBody>
            <a:bodyPr spcFirstLastPara="1" wrap="square" lIns="853100" tIns="35550" rIns="35550" bIns="35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it-IT" sz="1400" b="0" i="0" u="none" strike="noStrike" cap="none" dirty="0">
                  <a:solidFill>
                    <a:schemeClr val="dk1"/>
                  </a:solidFill>
                  <a:latin typeface="Open Sans"/>
                  <a:ea typeface="Open Sans"/>
                  <a:cs typeface="Open Sans"/>
                  <a:sym typeface="Open Sans"/>
                </a:rPr>
                <a:t>Il Decreto RED II rinvia </a:t>
              </a:r>
              <a:r>
                <a:rPr lang="it-IT" sz="1400" b="1" i="0" u="none" strike="noStrike" cap="none" dirty="0">
                  <a:solidFill>
                    <a:schemeClr val="dk1"/>
                  </a:solidFill>
                  <a:latin typeface="Open Sans"/>
                  <a:ea typeface="Open Sans"/>
                  <a:cs typeface="Open Sans"/>
                  <a:sym typeface="Open Sans"/>
                </a:rPr>
                <a:t>a circa 14 decreti ministeriali attuativi</a:t>
              </a:r>
              <a:r>
                <a:rPr lang="it-IT" sz="1400" b="0" i="0" u="none" strike="noStrike" cap="none" dirty="0">
                  <a:solidFill>
                    <a:schemeClr val="dk1"/>
                  </a:solidFill>
                  <a:latin typeface="Open Sans"/>
                  <a:ea typeface="Open Sans"/>
                  <a:cs typeface="Open Sans"/>
                  <a:sym typeface="Open Sans"/>
                </a:rPr>
                <a:t>, nonché altri </a:t>
              </a:r>
              <a:r>
                <a:rPr lang="it-IT" sz="1400" b="1" i="0" u="none" strike="noStrike" cap="none" dirty="0">
                  <a:solidFill>
                    <a:schemeClr val="dk1"/>
                  </a:solidFill>
                  <a:latin typeface="Open Sans"/>
                  <a:ea typeface="Open Sans"/>
                  <a:cs typeface="Open Sans"/>
                  <a:sym typeface="Open Sans"/>
                </a:rPr>
                <a:t>provvedimenti dell’ARERA e del GSE</a:t>
              </a:r>
              <a:r>
                <a:rPr lang="it-IT" sz="1400" b="0" i="0" u="none" strike="noStrike" cap="none" dirty="0">
                  <a:solidFill>
                    <a:schemeClr val="dk1"/>
                  </a:solidFill>
                  <a:latin typeface="Open Sans"/>
                  <a:ea typeface="Open Sans"/>
                  <a:cs typeface="Open Sans"/>
                  <a:sym typeface="Open Sans"/>
                </a:rPr>
                <a:t>, </a:t>
              </a:r>
              <a:r>
                <a:rPr lang="it-IT" sz="1400" b="0" i="0" u="none" strike="noStrike" cap="none" dirty="0">
                  <a:solidFill>
                    <a:schemeClr val="dk1"/>
                  </a:solidFill>
                  <a:latin typeface="Open Sans"/>
                  <a:ea typeface="Open Sans"/>
                  <a:cs typeface="Open Sans"/>
                  <a:sym typeface="Wingdings" panose="05000000000000000000" pitchFamily="2" charset="2"/>
                </a:rPr>
                <a:t></a:t>
              </a:r>
              <a:r>
                <a:rPr lang="it-IT" sz="1400" b="0" i="0" u="none" strike="noStrike" cap="none" dirty="0">
                  <a:solidFill>
                    <a:schemeClr val="dk1"/>
                  </a:solidFill>
                  <a:latin typeface="Open Sans"/>
                  <a:ea typeface="Open Sans"/>
                  <a:cs typeface="Open Sans"/>
                  <a:sym typeface="Open Sans"/>
                </a:rPr>
                <a:t> periodo di frenetica attività regolamentare, che </a:t>
              </a:r>
              <a:r>
                <a:rPr lang="it-IT" sz="1400" b="1" i="0" u="none" strike="noStrike" cap="none" dirty="0">
                  <a:solidFill>
                    <a:schemeClr val="dk1"/>
                  </a:solidFill>
                  <a:latin typeface="Open Sans"/>
                  <a:ea typeface="Open Sans"/>
                  <a:cs typeface="Open Sans"/>
                  <a:sym typeface="Open Sans"/>
                </a:rPr>
                <a:t>avrà il culmine a metà maggio 2022</a:t>
              </a:r>
              <a:r>
                <a:rPr lang="it-IT" sz="1400" b="0" i="0" u="none" strike="noStrike" cap="none" dirty="0">
                  <a:solidFill>
                    <a:schemeClr val="dk1"/>
                  </a:solidFill>
                  <a:latin typeface="Open Sans"/>
                  <a:ea typeface="Open Sans"/>
                  <a:cs typeface="Open Sans"/>
                  <a:sym typeface="Open Sans"/>
                </a:rPr>
                <a:t>, poiché per la maggior parte di tali decreti si prevede un termine di 180 giorni per l’approvazione</a:t>
              </a:r>
              <a:r>
                <a:rPr lang="it-IT" sz="1400" b="0" i="0" u="none" strike="noStrike" cap="none" dirty="0">
                  <a:solidFill>
                    <a:schemeClr val="dk1"/>
                  </a:solidFill>
                  <a:latin typeface="Arial"/>
                  <a:ea typeface="Arial"/>
                  <a:cs typeface="Arial"/>
                  <a:sym typeface="Arial"/>
                </a:rPr>
                <a:t>.</a:t>
              </a:r>
              <a:endParaRPr dirty="0">
                <a:solidFill>
                  <a:schemeClr val="dk1"/>
                </a:solidFill>
              </a:endParaRPr>
            </a:p>
          </p:txBody>
        </p:sp>
        <p:sp>
          <p:nvSpPr>
            <p:cNvPr id="148" name="Google Shape;148;p26"/>
            <p:cNvSpPr/>
            <p:nvPr/>
          </p:nvSpPr>
          <p:spPr>
            <a:xfrm>
              <a:off x="74160" y="3627431"/>
              <a:ext cx="1343493" cy="1343493"/>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2"/>
          <p:cNvGrpSpPr/>
          <p:nvPr/>
        </p:nvGrpSpPr>
        <p:grpSpPr>
          <a:xfrm>
            <a:off x="814619" y="2221027"/>
            <a:ext cx="6983733" cy="4076392"/>
            <a:chOff x="576097" y="2664299"/>
            <a:chExt cx="6983733" cy="4076392"/>
          </a:xfrm>
        </p:grpSpPr>
        <p:sp>
          <p:nvSpPr>
            <p:cNvPr id="155" name="Google Shape;155;p2"/>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157" name="Google Shape;157;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158" name="Google Shape;158;p2"/>
          <p:cNvPicPr preferRelativeResize="0"/>
          <p:nvPr/>
        </p:nvPicPr>
        <p:blipFill rotWithShape="1">
          <a:blip r:embed="rId3">
            <a:alphaModFix/>
          </a:blip>
          <a:srcRect/>
          <a:stretch/>
        </p:blipFill>
        <p:spPr>
          <a:xfrm>
            <a:off x="-8306" y="0"/>
            <a:ext cx="9152306" cy="6897287"/>
          </a:xfrm>
          <a:prstGeom prst="rect">
            <a:avLst/>
          </a:prstGeom>
          <a:noFill/>
          <a:ln>
            <a:noFill/>
          </a:ln>
        </p:spPr>
      </p:pic>
      <p:pic>
        <p:nvPicPr>
          <p:cNvPr id="159" name="Google Shape;159;p2"/>
          <p:cNvPicPr preferRelativeResize="0"/>
          <p:nvPr/>
        </p:nvPicPr>
        <p:blipFill rotWithShape="1">
          <a:blip r:embed="rId4">
            <a:alphaModFix/>
          </a:blip>
          <a:srcRect b="12944"/>
          <a:stretch/>
        </p:blipFill>
        <p:spPr>
          <a:xfrm rot="-1436682" flipH="1">
            <a:off x="3308035" y="3824821"/>
            <a:ext cx="2079365" cy="1409773"/>
          </a:xfrm>
          <a:prstGeom prst="rect">
            <a:avLst/>
          </a:prstGeom>
          <a:noFill/>
          <a:ln>
            <a:noFill/>
          </a:ln>
        </p:spPr>
      </p:pic>
      <p:pic>
        <p:nvPicPr>
          <p:cNvPr id="160" name="Google Shape;160;p2"/>
          <p:cNvPicPr preferRelativeResize="0"/>
          <p:nvPr/>
        </p:nvPicPr>
        <p:blipFill rotWithShape="1">
          <a:blip r:embed="rId4">
            <a:alphaModFix/>
          </a:blip>
          <a:srcRect b="12944"/>
          <a:stretch/>
        </p:blipFill>
        <p:spPr>
          <a:xfrm rot="9756383">
            <a:off x="2793422" y="2626511"/>
            <a:ext cx="1748877" cy="1409776"/>
          </a:xfrm>
          <a:prstGeom prst="rect">
            <a:avLst/>
          </a:prstGeom>
          <a:noFill/>
          <a:ln>
            <a:noFill/>
          </a:ln>
        </p:spPr>
      </p:pic>
      <p:pic>
        <p:nvPicPr>
          <p:cNvPr id="161" name="Google Shape;161;p2"/>
          <p:cNvPicPr preferRelativeResize="0"/>
          <p:nvPr/>
        </p:nvPicPr>
        <p:blipFill rotWithShape="1">
          <a:blip r:embed="rId4">
            <a:alphaModFix/>
          </a:blip>
          <a:srcRect b="12944"/>
          <a:stretch/>
        </p:blipFill>
        <p:spPr>
          <a:xfrm flipH="1">
            <a:off x="2813126" y="3763891"/>
            <a:ext cx="2504888" cy="1409781"/>
          </a:xfrm>
          <a:prstGeom prst="rect">
            <a:avLst/>
          </a:prstGeom>
          <a:noFill/>
          <a:ln>
            <a:noFill/>
          </a:ln>
        </p:spPr>
      </p:pic>
      <p:sp>
        <p:nvSpPr>
          <p:cNvPr id="162" name="Google Shape;162;p2"/>
          <p:cNvSpPr/>
          <p:nvPr/>
        </p:nvSpPr>
        <p:spPr>
          <a:xfrm>
            <a:off x="2698783" y="1186108"/>
            <a:ext cx="1873541" cy="724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C0C0C"/>
                </a:solidFill>
                <a:latin typeface="Open Sans"/>
                <a:ea typeface="Open Sans"/>
                <a:cs typeface="Open Sans"/>
                <a:sym typeface="Open Sans"/>
              </a:rPr>
              <a:t>Sviluppo agrivoltaico (1,1 mld)</a:t>
            </a:r>
            <a:endParaRPr sz="1400" b="1" i="1" u="none" strike="noStrike" cap="none">
              <a:solidFill>
                <a:srgbClr val="0C0C0C"/>
              </a:solidFill>
              <a:latin typeface="Open Sans"/>
              <a:ea typeface="Open Sans"/>
              <a:cs typeface="Open Sans"/>
              <a:sym typeface="Open Sans"/>
            </a:endParaRPr>
          </a:p>
        </p:txBody>
      </p:sp>
      <p:pic>
        <p:nvPicPr>
          <p:cNvPr id="163" name="Google Shape;163;p2"/>
          <p:cNvPicPr preferRelativeResize="0"/>
          <p:nvPr/>
        </p:nvPicPr>
        <p:blipFill rotWithShape="1">
          <a:blip r:embed="rId4">
            <a:alphaModFix/>
          </a:blip>
          <a:srcRect b="12944"/>
          <a:stretch/>
        </p:blipFill>
        <p:spPr>
          <a:xfrm rot="10800000">
            <a:off x="2813126" y="2404574"/>
            <a:ext cx="2504888" cy="1409781"/>
          </a:xfrm>
          <a:prstGeom prst="rect">
            <a:avLst/>
          </a:prstGeom>
          <a:noFill/>
          <a:ln>
            <a:noFill/>
          </a:ln>
        </p:spPr>
      </p:pic>
      <p:cxnSp>
        <p:nvCxnSpPr>
          <p:cNvPr id="164" name="Google Shape;164;p2"/>
          <p:cNvCxnSpPr/>
          <p:nvPr/>
        </p:nvCxnSpPr>
        <p:spPr>
          <a:xfrm>
            <a:off x="5401159" y="3804160"/>
            <a:ext cx="985600" cy="0"/>
          </a:xfrm>
          <a:prstGeom prst="straightConnector1">
            <a:avLst/>
          </a:prstGeom>
          <a:noFill/>
          <a:ln w="57150" cap="rnd" cmpd="sng">
            <a:solidFill>
              <a:srgbClr val="FFC000"/>
            </a:solidFill>
            <a:prstDash val="solid"/>
            <a:round/>
            <a:headEnd type="none" w="sm" len="sm"/>
            <a:tailEnd type="triangle" w="med" len="med"/>
          </a:ln>
        </p:spPr>
      </p:cxnSp>
      <p:sp>
        <p:nvSpPr>
          <p:cNvPr id="165" name="Google Shape;165;p2"/>
          <p:cNvSpPr/>
          <p:nvPr/>
        </p:nvSpPr>
        <p:spPr>
          <a:xfrm>
            <a:off x="261401" y="3490682"/>
            <a:ext cx="1763954" cy="66995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C0C0C"/>
                </a:solidFill>
                <a:latin typeface="Open Sans"/>
                <a:ea typeface="Open Sans"/>
                <a:cs typeface="Open Sans"/>
                <a:sym typeface="Open Sans"/>
              </a:rPr>
              <a:t>Rafforzamento smart grid (3,61 mld)</a:t>
            </a:r>
            <a:endParaRPr sz="1400" b="0" i="1" u="none" strike="noStrike" cap="none">
              <a:solidFill>
                <a:srgbClr val="0C0C0C"/>
              </a:solidFill>
              <a:latin typeface="Open Sans"/>
              <a:ea typeface="Open Sans"/>
              <a:cs typeface="Open Sans"/>
              <a:sym typeface="Open Sans"/>
            </a:endParaRPr>
          </a:p>
        </p:txBody>
      </p:sp>
      <p:sp>
        <p:nvSpPr>
          <p:cNvPr id="166" name="Google Shape;166;p2"/>
          <p:cNvSpPr/>
          <p:nvPr/>
        </p:nvSpPr>
        <p:spPr>
          <a:xfrm>
            <a:off x="483659" y="2610057"/>
            <a:ext cx="1706052" cy="37041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C0C0C"/>
                </a:solidFill>
                <a:latin typeface="Open Sans"/>
                <a:ea typeface="Open Sans"/>
                <a:cs typeface="Open Sans"/>
                <a:sym typeface="Open Sans"/>
              </a:rPr>
              <a:t>Sviluppo biometano (1,92 mld)</a:t>
            </a:r>
            <a:endParaRPr sz="1400" b="0" i="1" u="none" strike="noStrike" cap="none">
              <a:solidFill>
                <a:srgbClr val="0C0C0C"/>
              </a:solidFill>
              <a:latin typeface="Open Sans"/>
              <a:ea typeface="Open Sans"/>
              <a:cs typeface="Open Sans"/>
              <a:sym typeface="Open Sans"/>
            </a:endParaRPr>
          </a:p>
        </p:txBody>
      </p:sp>
      <p:sp>
        <p:nvSpPr>
          <p:cNvPr id="167" name="Google Shape;167;p2"/>
          <p:cNvSpPr/>
          <p:nvPr/>
        </p:nvSpPr>
        <p:spPr>
          <a:xfrm>
            <a:off x="532351" y="4509401"/>
            <a:ext cx="2090339" cy="43400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C0C0C"/>
                </a:solidFill>
                <a:latin typeface="Open Sans"/>
                <a:ea typeface="Open Sans"/>
                <a:cs typeface="Open Sans"/>
                <a:sym typeface="Open Sans"/>
              </a:rPr>
              <a:t>Resilienza climatica delle reti elettriche (0,5 mld)</a:t>
            </a:r>
            <a:endParaRPr sz="1400" b="0" i="1" u="none" strike="noStrike" cap="none">
              <a:solidFill>
                <a:srgbClr val="0C0C0C"/>
              </a:solidFill>
              <a:latin typeface="Open Sans"/>
              <a:ea typeface="Open Sans"/>
              <a:cs typeface="Open Sans"/>
              <a:sym typeface="Open Sans"/>
            </a:endParaRPr>
          </a:p>
        </p:txBody>
      </p:sp>
      <p:sp>
        <p:nvSpPr>
          <p:cNvPr id="168" name="Google Shape;168;p2"/>
          <p:cNvSpPr/>
          <p:nvPr/>
        </p:nvSpPr>
        <p:spPr>
          <a:xfrm>
            <a:off x="1744535" y="5326549"/>
            <a:ext cx="1544167" cy="43545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C0C0C"/>
                </a:solidFill>
                <a:latin typeface="Open Sans"/>
                <a:ea typeface="Open Sans"/>
                <a:cs typeface="Open Sans"/>
                <a:sym typeface="Open Sans"/>
              </a:rPr>
              <a:t>Teleriscaldamento (0,2 mld)  </a:t>
            </a:r>
            <a:endParaRPr sz="1400" b="0" i="1" u="none" strike="noStrike" cap="none">
              <a:solidFill>
                <a:srgbClr val="0C0C0C"/>
              </a:solidFill>
              <a:latin typeface="Open Sans"/>
              <a:ea typeface="Open Sans"/>
              <a:cs typeface="Open Sans"/>
              <a:sym typeface="Open Sans"/>
            </a:endParaRPr>
          </a:p>
        </p:txBody>
      </p:sp>
      <p:cxnSp>
        <p:nvCxnSpPr>
          <p:cNvPr id="169" name="Google Shape;169;p2"/>
          <p:cNvCxnSpPr/>
          <p:nvPr/>
        </p:nvCxnSpPr>
        <p:spPr>
          <a:xfrm rot="10800000" flipH="1">
            <a:off x="2173392" y="3793948"/>
            <a:ext cx="2117600" cy="20400"/>
          </a:xfrm>
          <a:prstGeom prst="straightConnector1">
            <a:avLst/>
          </a:prstGeom>
          <a:noFill/>
          <a:ln w="57150" cap="rnd" cmpd="sng">
            <a:solidFill>
              <a:srgbClr val="FFC000"/>
            </a:solidFill>
            <a:prstDash val="solid"/>
            <a:round/>
            <a:headEnd type="none" w="sm" len="sm"/>
            <a:tailEnd type="none" w="sm" len="sm"/>
          </a:ln>
        </p:spPr>
      </p:cxnSp>
      <p:pic>
        <p:nvPicPr>
          <p:cNvPr id="170" name="Google Shape;170;p2"/>
          <p:cNvPicPr preferRelativeResize="0"/>
          <p:nvPr/>
        </p:nvPicPr>
        <p:blipFill rotWithShape="1">
          <a:blip r:embed="rId4">
            <a:alphaModFix/>
          </a:blip>
          <a:srcRect b="12944"/>
          <a:stretch/>
        </p:blipFill>
        <p:spPr>
          <a:xfrm rot="1043617" flipH="1">
            <a:off x="2793422" y="3563728"/>
            <a:ext cx="1748877" cy="1409776"/>
          </a:xfrm>
          <a:prstGeom prst="rect">
            <a:avLst/>
          </a:prstGeom>
          <a:noFill/>
          <a:ln>
            <a:noFill/>
          </a:ln>
        </p:spPr>
      </p:pic>
      <p:pic>
        <p:nvPicPr>
          <p:cNvPr id="171" name="Google Shape;171;p2"/>
          <p:cNvPicPr preferRelativeResize="0"/>
          <p:nvPr/>
        </p:nvPicPr>
        <p:blipFill rotWithShape="1">
          <a:blip r:embed="rId4">
            <a:alphaModFix/>
          </a:blip>
          <a:srcRect b="12944"/>
          <a:stretch/>
        </p:blipFill>
        <p:spPr>
          <a:xfrm rot="-9363318">
            <a:off x="3259068" y="2324979"/>
            <a:ext cx="2079365" cy="1409773"/>
          </a:xfrm>
          <a:prstGeom prst="rect">
            <a:avLst/>
          </a:prstGeom>
          <a:noFill/>
          <a:ln>
            <a:noFill/>
          </a:ln>
        </p:spPr>
      </p:pic>
      <p:sp>
        <p:nvSpPr>
          <p:cNvPr id="172" name="Google Shape;172;p2"/>
          <p:cNvSpPr/>
          <p:nvPr/>
        </p:nvSpPr>
        <p:spPr>
          <a:xfrm>
            <a:off x="820708" y="1803544"/>
            <a:ext cx="2085600" cy="87844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a:solidFill>
                  <a:srgbClr val="0C0C0C"/>
                </a:solidFill>
                <a:latin typeface="Open Sans"/>
                <a:ea typeface="Open Sans"/>
                <a:cs typeface="Open Sans"/>
                <a:sym typeface="Open Sans"/>
              </a:rPr>
              <a:t>Comunità energetiche e autoconsumo (2,2 mld) </a:t>
            </a:r>
            <a:endParaRPr sz="1400" b="1" i="0" u="none" strike="noStrike" cap="none">
              <a:solidFill>
                <a:srgbClr val="0C0C0C"/>
              </a:solidFill>
              <a:latin typeface="Open Sans"/>
              <a:ea typeface="Open Sans"/>
              <a:cs typeface="Open Sans"/>
              <a:sym typeface="Open Sans"/>
            </a:endParaRPr>
          </a:p>
        </p:txBody>
      </p:sp>
      <p:sp>
        <p:nvSpPr>
          <p:cNvPr id="173" name="Google Shape;173;p2"/>
          <p:cNvSpPr/>
          <p:nvPr/>
        </p:nvSpPr>
        <p:spPr>
          <a:xfrm>
            <a:off x="3065205" y="5699186"/>
            <a:ext cx="2090339" cy="16785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it-IT" sz="1400" b="0" i="0" u="none" strike="noStrike" cap="none" dirty="0">
                <a:solidFill>
                  <a:srgbClr val="7F7F7F"/>
                </a:solidFill>
                <a:latin typeface="Open Sans"/>
                <a:ea typeface="Open Sans"/>
                <a:cs typeface="Open Sans"/>
                <a:sym typeface="Open Sans"/>
                <a:hlinkClick r:id="rId5"/>
              </a:rPr>
              <a:t>Tutela e valorizzazione del verde urbano ed extraurbano </a:t>
            </a:r>
            <a:r>
              <a:rPr lang="it-IT" sz="1400" b="0" i="0" u="none" strike="noStrike" cap="none" dirty="0">
                <a:solidFill>
                  <a:srgbClr val="7F7F7F"/>
                </a:solidFill>
                <a:latin typeface="Open Sans"/>
                <a:ea typeface="Open Sans"/>
                <a:cs typeface="Open Sans"/>
                <a:sym typeface="Open Sans"/>
              </a:rPr>
              <a:t>(0,33 mld)</a:t>
            </a:r>
            <a:endParaRPr sz="1400" b="0" i="0" u="none" strike="noStrike" cap="none" dirty="0">
              <a:solidFill>
                <a:srgbClr val="7F7F7F"/>
              </a:solidFill>
              <a:latin typeface="Open Sans"/>
              <a:ea typeface="Open Sans"/>
              <a:cs typeface="Open Sans"/>
              <a:sym typeface="Open Sans"/>
            </a:endParaRPr>
          </a:p>
        </p:txBody>
      </p:sp>
      <p:sp>
        <p:nvSpPr>
          <p:cNvPr id="174" name="Google Shape;174;p2"/>
          <p:cNvSpPr/>
          <p:nvPr/>
        </p:nvSpPr>
        <p:spPr>
          <a:xfrm>
            <a:off x="4713030" y="1229307"/>
            <a:ext cx="1559078" cy="87844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Open Sans"/>
              <a:ea typeface="Open Sans"/>
              <a:cs typeface="Open Sans"/>
              <a:sym typeface="Open Sans"/>
            </a:endParaRPr>
          </a:p>
        </p:txBody>
      </p:sp>
      <p:sp>
        <p:nvSpPr>
          <p:cNvPr id="175" name="Google Shape;175;p2"/>
          <p:cNvSpPr/>
          <p:nvPr/>
        </p:nvSpPr>
        <p:spPr>
          <a:xfrm>
            <a:off x="3817076" y="2983747"/>
            <a:ext cx="1640800" cy="1640800"/>
          </a:xfrm>
          <a:prstGeom prst="ellipse">
            <a:avLst/>
          </a:prstGeom>
          <a:solidFill>
            <a:srgbClr val="FFFFFF"/>
          </a:solidFill>
          <a:ln w="17775" cap="rnd" cmpd="sng">
            <a:solidFill>
              <a:schemeClr val="accent3"/>
            </a:solidFill>
            <a:prstDash val="solid"/>
            <a:round/>
            <a:headEnd type="none" w="sm" len="sm"/>
            <a:tailEnd type="none" w="sm" len="sm"/>
          </a:ln>
        </p:spPr>
        <p:txBody>
          <a:bodyPr spcFirstLastPara="1" wrap="square" lIns="128000" tIns="64000" rIns="128000" bIns="6400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rgbClr val="E71C57"/>
              </a:solidFill>
              <a:latin typeface="Avenir"/>
              <a:ea typeface="Avenir"/>
              <a:cs typeface="Avenir"/>
              <a:sym typeface="Avenir"/>
            </a:endParaRPr>
          </a:p>
        </p:txBody>
      </p:sp>
      <p:pic>
        <p:nvPicPr>
          <p:cNvPr id="176" name="Google Shape;176;p2" descr="E' nato il Mite, il Ministero della Transizione Ecologica | Recycling  Industry"/>
          <p:cNvPicPr preferRelativeResize="0"/>
          <p:nvPr/>
        </p:nvPicPr>
        <p:blipFill rotWithShape="1">
          <a:blip r:embed="rId6">
            <a:alphaModFix/>
          </a:blip>
          <a:srcRect l="4837" t="1084" r="4837" b="-1"/>
          <a:stretch/>
        </p:blipFill>
        <p:spPr>
          <a:xfrm>
            <a:off x="4127455" y="3325850"/>
            <a:ext cx="1029334" cy="980101"/>
          </a:xfrm>
          <a:prstGeom prst="rect">
            <a:avLst/>
          </a:prstGeom>
          <a:noFill/>
          <a:ln>
            <a:noFill/>
          </a:ln>
        </p:spPr>
      </p:pic>
      <p:sp>
        <p:nvSpPr>
          <p:cNvPr id="178" name="Google Shape;178;p2"/>
          <p:cNvSpPr/>
          <p:nvPr/>
        </p:nvSpPr>
        <p:spPr>
          <a:xfrm>
            <a:off x="6781875" y="2107750"/>
            <a:ext cx="1725900" cy="3303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it-IT" sz="2500" b="1" i="0" u="none" strike="noStrike" cap="none">
                <a:solidFill>
                  <a:schemeClr val="lt1"/>
                </a:solidFill>
                <a:latin typeface="Open Sans"/>
                <a:ea typeface="Open Sans"/>
                <a:cs typeface="Open Sans"/>
                <a:sym typeface="Open Sans"/>
              </a:rPr>
              <a:t>Entro giugno 2026</a:t>
            </a:r>
            <a:endParaRPr sz="2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25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it-IT" sz="2500" b="1" i="0" u="none" strike="noStrike" cap="none">
                <a:solidFill>
                  <a:schemeClr val="lt1"/>
                </a:solidFill>
                <a:latin typeface="Open Sans"/>
                <a:ea typeface="Open Sans"/>
                <a:cs typeface="Open Sans"/>
                <a:sym typeface="Open Sans"/>
              </a:rPr>
              <a:t>€9,86 miliardi</a:t>
            </a:r>
            <a:endParaRPr sz="2100" b="0" i="0" u="none" strike="noStrike" cap="none">
              <a:solidFill>
                <a:srgbClr val="000000"/>
              </a:solidFill>
              <a:latin typeface="Arial"/>
              <a:ea typeface="Arial"/>
              <a:cs typeface="Arial"/>
              <a:sym typeface="Arial"/>
            </a:endParaRPr>
          </a:p>
        </p:txBody>
      </p:sp>
      <p:sp>
        <p:nvSpPr>
          <p:cNvPr id="28" name="Google Shape;179;p2">
            <a:extLst>
              <a:ext uri="{FF2B5EF4-FFF2-40B4-BE49-F238E27FC236}">
                <a16:creationId xmlns:a16="http://schemas.microsoft.com/office/drawing/2014/main" id="{2A912FA6-5A0A-49D4-85BA-13A9E24B6A89}"/>
              </a:ext>
            </a:extLst>
          </p:cNvPr>
          <p:cNvSpPr txBox="1"/>
          <p:nvPr/>
        </p:nvSpPr>
        <p:spPr>
          <a:xfrm>
            <a:off x="2591233" y="673828"/>
            <a:ext cx="5453561" cy="40006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dirty="0">
                <a:solidFill>
                  <a:schemeClr val="accent3"/>
                </a:solidFill>
                <a:latin typeface="Open Sans"/>
                <a:ea typeface="Open Sans"/>
                <a:cs typeface="Open Sans"/>
                <a:sym typeface="Open Sans"/>
              </a:rPr>
              <a:t>I bandi PNRR del MITE per il 2022 </a:t>
            </a:r>
            <a:endParaRPr sz="14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3"/>
          <p:cNvGrpSpPr/>
          <p:nvPr/>
        </p:nvGrpSpPr>
        <p:grpSpPr>
          <a:xfrm>
            <a:off x="814619" y="2221027"/>
            <a:ext cx="6983733" cy="4076392"/>
            <a:chOff x="576097" y="2664299"/>
            <a:chExt cx="6983733" cy="4076392"/>
          </a:xfrm>
        </p:grpSpPr>
        <p:sp>
          <p:nvSpPr>
            <p:cNvPr id="186" name="Google Shape;186;p3"/>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188" name="Google Shape;18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189" name="Google Shape;189;p3"/>
          <p:cNvPicPr preferRelativeResize="0"/>
          <p:nvPr/>
        </p:nvPicPr>
        <p:blipFill rotWithShape="1">
          <a:blip r:embed="rId3">
            <a:alphaModFix/>
          </a:blip>
          <a:srcRect/>
          <a:stretch/>
        </p:blipFill>
        <p:spPr>
          <a:xfrm>
            <a:off x="-28006" y="0"/>
            <a:ext cx="9172005" cy="6897287"/>
          </a:xfrm>
          <a:prstGeom prst="rect">
            <a:avLst/>
          </a:prstGeom>
          <a:noFill/>
          <a:ln>
            <a:noFill/>
          </a:ln>
        </p:spPr>
      </p:pic>
      <p:sp>
        <p:nvSpPr>
          <p:cNvPr id="190" name="Google Shape;190;p3"/>
          <p:cNvSpPr txBox="1"/>
          <p:nvPr/>
        </p:nvSpPr>
        <p:spPr>
          <a:xfrm>
            <a:off x="4067944" y="668314"/>
            <a:ext cx="451680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a:solidFill>
                  <a:schemeClr val="accent3"/>
                </a:solidFill>
                <a:latin typeface="Open Sans"/>
                <a:ea typeface="Open Sans"/>
                <a:cs typeface="Open Sans"/>
                <a:sym typeface="Open Sans"/>
              </a:rPr>
              <a:t>M2C2I1.1: sviluppo agro-voltaico</a:t>
            </a:r>
            <a:endParaRPr sz="1400" b="0" i="0" u="none" strike="noStrike" cap="none">
              <a:solidFill>
                <a:srgbClr val="000000"/>
              </a:solidFill>
              <a:latin typeface="Open Sans"/>
              <a:ea typeface="Open Sans"/>
              <a:cs typeface="Open Sans"/>
              <a:sym typeface="Open Sans"/>
            </a:endParaRPr>
          </a:p>
        </p:txBody>
      </p:sp>
      <p:sp>
        <p:nvSpPr>
          <p:cNvPr id="191" name="Google Shape;191;p3"/>
          <p:cNvSpPr txBox="1"/>
          <p:nvPr/>
        </p:nvSpPr>
        <p:spPr>
          <a:xfrm>
            <a:off x="351974" y="2116421"/>
            <a:ext cx="3981600" cy="2450700"/>
          </a:xfrm>
          <a:prstGeom prst="rect">
            <a:avLst/>
          </a:prstGeom>
          <a:noFill/>
          <a:ln>
            <a:noFill/>
          </a:ln>
        </p:spPr>
        <p:txBody>
          <a:bodyPr spcFirstLastPara="1" wrap="square" lIns="0" tIns="109850" rIns="0" bIns="0" anchor="t" anchorCtr="0">
            <a:spAutoFit/>
          </a:bodyPr>
          <a:lstStyle/>
          <a:p>
            <a:pPr marL="12700" marR="0" lvl="0" indent="0" algn="l" rtl="0">
              <a:lnSpc>
                <a:spcPct val="150000"/>
              </a:lnSpc>
              <a:spcBef>
                <a:spcPts val="0"/>
              </a:spcBef>
              <a:spcAft>
                <a:spcPts val="0"/>
              </a:spcAft>
              <a:buClr>
                <a:srgbClr val="000000"/>
              </a:buClr>
              <a:buSzPts val="1600"/>
              <a:buFont typeface="Arial"/>
              <a:buNone/>
            </a:pPr>
            <a:r>
              <a:rPr lang="it-IT" sz="1600" b="1" i="0" u="none" strike="noStrike" cap="none" dirty="0">
                <a:solidFill>
                  <a:schemeClr val="accent3"/>
                </a:solidFill>
                <a:latin typeface="Open Sans"/>
                <a:ea typeface="Open Sans"/>
                <a:cs typeface="Open Sans"/>
                <a:sym typeface="Open Sans"/>
              </a:rPr>
              <a:t>Descrizione </a:t>
            </a:r>
            <a:endParaRPr sz="1600" b="0" i="0" u="none" strike="noStrike" cap="none" dirty="0">
              <a:solidFill>
                <a:schemeClr val="dk1"/>
              </a:solidFill>
              <a:latin typeface="Open Sans"/>
              <a:ea typeface="Open Sans"/>
              <a:cs typeface="Open Sans"/>
              <a:sym typeface="Open Sans"/>
            </a:endParaRPr>
          </a:p>
          <a:p>
            <a:pPr marL="285750" marR="0" lvl="0" indent="-285750" algn="just" rtl="0">
              <a:lnSpc>
                <a:spcPct val="100000"/>
              </a:lnSpc>
              <a:spcBef>
                <a:spcPts val="0"/>
              </a:spcBef>
              <a:spcAft>
                <a:spcPts val="0"/>
              </a:spcAft>
              <a:buClr>
                <a:schemeClr val="dk1"/>
              </a:buClr>
              <a:buSzPts val="1600"/>
              <a:buFont typeface="Arial"/>
              <a:buChar char="•"/>
            </a:pPr>
            <a:r>
              <a:rPr lang="it-IT" sz="1600" b="0" i="0" u="none" strike="noStrike" cap="none" dirty="0">
                <a:solidFill>
                  <a:schemeClr val="dk1"/>
                </a:solidFill>
                <a:latin typeface="Open Sans"/>
                <a:ea typeface="Open Sans"/>
                <a:cs typeface="Open Sans"/>
                <a:sym typeface="Open Sans"/>
              </a:rPr>
              <a:t>implementazione di sistemi </a:t>
            </a:r>
            <a:r>
              <a:rPr lang="it-IT" sz="1600" dirty="0">
                <a:solidFill>
                  <a:schemeClr val="dk1"/>
                </a:solidFill>
                <a:latin typeface="Open Sans"/>
                <a:ea typeface="Open Sans"/>
                <a:cs typeface="Open Sans"/>
                <a:sym typeface="Open Sans"/>
              </a:rPr>
              <a:t>agro-voltaici per non compromettere</a:t>
            </a:r>
            <a:r>
              <a:rPr lang="it-IT" sz="1600" b="0" i="0" u="none" strike="noStrike" cap="none" dirty="0">
                <a:solidFill>
                  <a:schemeClr val="dk1"/>
                </a:solidFill>
                <a:latin typeface="Open Sans"/>
                <a:ea typeface="Open Sans"/>
                <a:cs typeface="Open Sans"/>
                <a:sym typeface="Open Sans"/>
              </a:rPr>
              <a:t> l'utilizzo dei terreni dedicati all'agricoltura</a:t>
            </a:r>
            <a:r>
              <a:rPr lang="it-IT" sz="1600" dirty="0">
                <a:solidFill>
                  <a:schemeClr val="dk1"/>
                </a:solidFill>
                <a:latin typeface="Open Sans"/>
                <a:ea typeface="Open Sans"/>
                <a:cs typeface="Open Sans"/>
                <a:sym typeface="Open Sans"/>
              </a:rPr>
              <a:t> e contribuire</a:t>
            </a:r>
            <a:r>
              <a:rPr lang="it-IT" sz="1600" b="0" i="0" u="none" strike="noStrike" cap="none" dirty="0">
                <a:solidFill>
                  <a:schemeClr val="dk1"/>
                </a:solidFill>
                <a:latin typeface="Open Sans"/>
                <a:ea typeface="Open Sans"/>
                <a:cs typeface="Open Sans"/>
                <a:sym typeface="Open Sans"/>
              </a:rPr>
              <a:t> alla sostenibilità ambientale ed economica delle aziende coinvolte, anche valorizzando i bacini idrici tramite soluzioni galleggianti</a:t>
            </a:r>
            <a:endParaRPr sz="1400" b="0" i="0" u="none" strike="noStrike" cap="none" dirty="0">
              <a:solidFill>
                <a:srgbClr val="000000"/>
              </a:solidFill>
              <a:latin typeface="Open Sans"/>
              <a:ea typeface="Open Sans"/>
              <a:cs typeface="Open Sans"/>
              <a:sym typeface="Open Sans"/>
            </a:endParaRPr>
          </a:p>
        </p:txBody>
      </p:sp>
      <p:sp>
        <p:nvSpPr>
          <p:cNvPr id="192" name="Google Shape;192;p3"/>
          <p:cNvSpPr txBox="1"/>
          <p:nvPr/>
        </p:nvSpPr>
        <p:spPr>
          <a:xfrm>
            <a:off x="351974" y="4656474"/>
            <a:ext cx="4028100" cy="876900"/>
          </a:xfrm>
          <a:prstGeom prst="rect">
            <a:avLst/>
          </a:prstGeom>
          <a:noFill/>
          <a:ln>
            <a:noFill/>
          </a:ln>
        </p:spPr>
        <p:txBody>
          <a:bodyPr spcFirstLastPara="1" wrap="square" lIns="0" tIns="12700" rIns="0" bIns="0" anchor="t" anchorCtr="0">
            <a:spAutoFit/>
          </a:bodyPr>
          <a:lstStyle/>
          <a:p>
            <a:pPr marL="12700" marR="5080" lvl="0" indent="0" algn="l" rtl="0">
              <a:lnSpc>
                <a:spcPct val="1457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Erogazioni</a:t>
            </a:r>
            <a:endParaRPr sz="1400" b="0" i="0" u="none" strike="noStrike" cap="none">
              <a:solidFill>
                <a:srgbClr val="000000"/>
              </a:solidFill>
              <a:latin typeface="Open Sans"/>
              <a:ea typeface="Open Sans"/>
              <a:cs typeface="Open Sans"/>
              <a:sym typeface="Open Sans"/>
            </a:endParaRPr>
          </a:p>
          <a:p>
            <a:pPr marL="298450" marR="5080" lvl="0" indent="-285750" algn="l" rtl="0">
              <a:lnSpc>
                <a:spcPct val="100000"/>
              </a:lnSpc>
              <a:spcBef>
                <a:spcPts val="100"/>
              </a:spcBef>
              <a:spcAft>
                <a:spcPts val="0"/>
              </a:spcAft>
              <a:buClr>
                <a:schemeClr val="dk1"/>
              </a:buClr>
              <a:buSzPts val="1600"/>
              <a:buFont typeface="Arial"/>
              <a:buChar char="•"/>
            </a:pPr>
            <a:r>
              <a:rPr lang="it-IT" sz="1600" b="1" i="0" u="none" strike="noStrike" cap="none">
                <a:solidFill>
                  <a:schemeClr val="dk1"/>
                </a:solidFill>
                <a:latin typeface="Open Sans"/>
                <a:ea typeface="Open Sans"/>
                <a:cs typeface="Open Sans"/>
                <a:sym typeface="Open Sans"/>
              </a:rPr>
              <a:t>1,92 miliardi di euro, tutti per nuovi progetti </a:t>
            </a:r>
            <a:endParaRPr sz="1400" b="0" i="0" u="none" strike="noStrike" cap="none">
              <a:solidFill>
                <a:srgbClr val="000000"/>
              </a:solidFill>
              <a:latin typeface="Open Sans"/>
              <a:ea typeface="Open Sans"/>
              <a:cs typeface="Open Sans"/>
              <a:sym typeface="Open Sans"/>
            </a:endParaRPr>
          </a:p>
        </p:txBody>
      </p:sp>
      <p:sp>
        <p:nvSpPr>
          <p:cNvPr id="193" name="Google Shape;193;p3"/>
          <p:cNvSpPr txBox="1"/>
          <p:nvPr/>
        </p:nvSpPr>
        <p:spPr>
          <a:xfrm>
            <a:off x="4548148" y="2150493"/>
            <a:ext cx="4138652" cy="1594026"/>
          </a:xfrm>
          <a:prstGeom prst="rect">
            <a:avLst/>
          </a:prstGeom>
          <a:noFill/>
          <a:ln>
            <a:noFill/>
          </a:ln>
        </p:spPr>
        <p:txBody>
          <a:bodyPr spcFirstLastPara="1" wrap="square" lIns="0" tIns="1308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dirty="0">
                <a:solidFill>
                  <a:schemeClr val="accent3"/>
                </a:solidFill>
                <a:latin typeface="Open Sans"/>
                <a:ea typeface="Open Sans"/>
                <a:cs typeface="Open Sans"/>
                <a:sym typeface="Open Sans"/>
              </a:rPr>
              <a:t>Soggetti coinvolti</a:t>
            </a:r>
            <a:endParaRPr sz="1600" b="0" i="0" u="none" strike="noStrike" cap="none" dirty="0">
              <a:solidFill>
                <a:schemeClr val="accent3"/>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dirty="0">
                <a:solidFill>
                  <a:schemeClr val="dk1"/>
                </a:solidFill>
                <a:latin typeface="Open Sans"/>
                <a:ea typeface="Open Sans"/>
                <a:cs typeface="Open Sans"/>
                <a:sym typeface="Open Sans"/>
              </a:rPr>
              <a:t>Il </a:t>
            </a:r>
            <a:r>
              <a:rPr lang="it-IT" sz="1600" b="1" i="0" u="none" strike="noStrike" cap="none" dirty="0">
                <a:solidFill>
                  <a:schemeClr val="dk1"/>
                </a:solidFill>
                <a:latin typeface="Open Sans"/>
                <a:ea typeface="Open Sans"/>
                <a:cs typeface="Open Sans"/>
                <a:sym typeface="Open Sans"/>
              </a:rPr>
              <a:t>MITE </a:t>
            </a:r>
            <a:r>
              <a:rPr lang="it-IT" sz="1600" b="0" i="0" u="none" strike="noStrike" cap="none" dirty="0">
                <a:solidFill>
                  <a:schemeClr val="dk1"/>
                </a:solidFill>
                <a:latin typeface="Open Sans"/>
                <a:ea typeface="Open Sans"/>
                <a:cs typeface="Open Sans"/>
                <a:sym typeface="Open Sans"/>
              </a:rPr>
              <a:t>è titolare dell'intervento che attuerà tramite </a:t>
            </a:r>
            <a:r>
              <a:rPr lang="it-IT" sz="1600" b="1" i="0" u="none" strike="noStrike" cap="none" dirty="0">
                <a:solidFill>
                  <a:schemeClr val="dk1"/>
                </a:solidFill>
                <a:latin typeface="Open Sans"/>
                <a:ea typeface="Open Sans"/>
                <a:cs typeface="Open Sans"/>
                <a:sym typeface="Open Sans"/>
              </a:rPr>
              <a:t>GSE </a:t>
            </a:r>
            <a:r>
              <a:rPr lang="it-IT" sz="1600" b="1" i="0" u="none" strike="noStrike" cap="none" dirty="0" err="1">
                <a:solidFill>
                  <a:schemeClr val="dk1"/>
                </a:solidFill>
                <a:latin typeface="Open Sans"/>
                <a:ea typeface="Open Sans"/>
                <a:cs typeface="Open Sans"/>
                <a:sym typeface="Open Sans"/>
              </a:rPr>
              <a:t>S.p.A</a:t>
            </a:r>
            <a:endParaRPr sz="1600" b="1" i="0" u="none" strike="noStrike" cap="none" dirty="0">
              <a:solidFill>
                <a:schemeClr val="dk1"/>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dirty="0">
                <a:solidFill>
                  <a:schemeClr val="dk1"/>
                </a:solidFill>
                <a:latin typeface="Open Sans"/>
                <a:ea typeface="Open Sans"/>
                <a:cs typeface="Open Sans"/>
                <a:sym typeface="Open Sans"/>
              </a:rPr>
              <a:t>I fondi saranno destinati direttamente alle imprese interessate </a:t>
            </a:r>
            <a:endParaRPr sz="1400" b="0" i="0" u="none" strike="noStrike" cap="none" dirty="0">
              <a:solidFill>
                <a:srgbClr val="000000"/>
              </a:solidFill>
              <a:latin typeface="Open Sans"/>
              <a:ea typeface="Open Sans"/>
              <a:cs typeface="Open Sans"/>
              <a:sym typeface="Open Sans"/>
            </a:endParaRPr>
          </a:p>
        </p:txBody>
      </p:sp>
      <p:sp>
        <p:nvSpPr>
          <p:cNvPr id="194" name="Google Shape;194;p3"/>
          <p:cNvSpPr/>
          <p:nvPr/>
        </p:nvSpPr>
        <p:spPr>
          <a:xfrm>
            <a:off x="4592230" y="3849125"/>
            <a:ext cx="4114800" cy="2685694"/>
          </a:xfrm>
          <a:custGeom>
            <a:avLst/>
            <a:gdLst/>
            <a:ahLst/>
            <a:cxnLst/>
            <a:rect l="l" t="t" r="r" b="b"/>
            <a:pathLst>
              <a:path w="5791200" h="2313940" extrusionOk="0">
                <a:moveTo>
                  <a:pt x="5791200" y="0"/>
                </a:moveTo>
                <a:lnTo>
                  <a:pt x="0" y="0"/>
                </a:lnTo>
                <a:lnTo>
                  <a:pt x="0" y="2313432"/>
                </a:lnTo>
                <a:lnTo>
                  <a:pt x="5791200" y="2313432"/>
                </a:lnTo>
                <a:lnTo>
                  <a:pt x="5791200" y="0"/>
                </a:lnTo>
                <a:close/>
              </a:path>
            </a:pathLst>
          </a:custGeom>
          <a:solidFill>
            <a:schemeClr val="accent3">
              <a:alpha val="49411"/>
            </a:schemeClr>
          </a:solid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dirty="0">
                <a:solidFill>
                  <a:schemeClr val="dk1"/>
                </a:solidFill>
                <a:latin typeface="Open Sans"/>
                <a:ea typeface="Open Sans"/>
                <a:cs typeface="Open Sans"/>
                <a:sym typeface="Open Sans"/>
              </a:rPr>
              <a:t>Modalità di attuazione </a:t>
            </a:r>
            <a:endParaRPr sz="1400" b="0" i="0" u="none" strike="noStrike" cap="none" dirty="0">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dirty="0">
                <a:solidFill>
                  <a:schemeClr val="dk1"/>
                </a:solidFill>
                <a:latin typeface="Open Sans"/>
                <a:ea typeface="Open Sans"/>
                <a:cs typeface="Open Sans"/>
                <a:sym typeface="Open Sans"/>
              </a:rPr>
              <a:t>entro giugno 2022: </a:t>
            </a:r>
            <a:r>
              <a:rPr lang="it-IT" sz="1600" b="0" i="0" u="none" strike="noStrike" cap="none" dirty="0">
                <a:solidFill>
                  <a:schemeClr val="dk1"/>
                </a:solidFill>
                <a:latin typeface="Open Sans"/>
                <a:ea typeface="Open Sans"/>
                <a:cs typeface="Open Sans"/>
                <a:sym typeface="Open Sans"/>
              </a:rPr>
              <a:t>uscita bando </a:t>
            </a:r>
            <a:endParaRPr sz="1400" b="0" i="0" u="none" strike="noStrike" cap="none" dirty="0">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dirty="0">
                <a:solidFill>
                  <a:schemeClr val="dk1"/>
                </a:solidFill>
                <a:latin typeface="Open Sans"/>
                <a:ea typeface="Open Sans"/>
                <a:cs typeface="Open Sans"/>
                <a:sym typeface="Open Sans"/>
              </a:rPr>
              <a:t>entro dicembre 2024: </a:t>
            </a:r>
            <a:r>
              <a:rPr lang="it-IT" sz="1600" b="0" i="0" u="none" strike="noStrike" cap="none" dirty="0">
                <a:solidFill>
                  <a:schemeClr val="dk1"/>
                </a:solidFill>
                <a:latin typeface="Open Sans"/>
                <a:ea typeface="Open Sans"/>
                <a:cs typeface="Open Sans"/>
                <a:sym typeface="Open Sans"/>
              </a:rPr>
              <a:t>aggiudicazione di tutti gli </a:t>
            </a:r>
            <a:r>
              <a:rPr lang="it-IT" sz="1600" b="0" i="0" u="none" strike="noStrike" cap="none">
                <a:solidFill>
                  <a:schemeClr val="dk1"/>
                </a:solidFill>
                <a:latin typeface="Open Sans"/>
                <a:ea typeface="Open Sans"/>
                <a:cs typeface="Open Sans"/>
                <a:sym typeface="Open Sans"/>
              </a:rPr>
              <a:t>appalti per </a:t>
            </a:r>
            <a:r>
              <a:rPr lang="it-IT" sz="1600" b="0" i="0" u="none" strike="noStrike" cap="none" dirty="0">
                <a:solidFill>
                  <a:schemeClr val="dk1"/>
                </a:solidFill>
                <a:latin typeface="Open Sans"/>
                <a:ea typeface="Open Sans"/>
                <a:cs typeface="Open Sans"/>
                <a:sym typeface="Open Sans"/>
              </a:rPr>
              <a:t>l'installazione di pannelli solari fotovoltaici in impianti agro-voltaici</a:t>
            </a:r>
            <a:endParaRPr sz="1400" b="0" i="0" u="none" strike="noStrike" cap="none" dirty="0">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1" i="0" u="none" strike="noStrike" cap="none" dirty="0">
                <a:solidFill>
                  <a:schemeClr val="dk1"/>
                </a:solidFill>
                <a:latin typeface="Open Sans"/>
                <a:ea typeface="Open Sans"/>
                <a:cs typeface="Open Sans"/>
                <a:sym typeface="Open Sans"/>
              </a:rPr>
              <a:t>entro settembre 2026: </a:t>
            </a:r>
            <a:r>
              <a:rPr lang="it-IT" sz="1600" b="0" i="0" u="none" strike="noStrike" cap="none" dirty="0">
                <a:solidFill>
                  <a:schemeClr val="dk1"/>
                </a:solidFill>
                <a:latin typeface="Open Sans"/>
                <a:ea typeface="Open Sans"/>
                <a:cs typeface="Open Sans"/>
                <a:sym typeface="Open Sans"/>
              </a:rPr>
              <a:t>conclusione dell'installazione dei pannelli solari fotovoltaici in sistemi agro-voltaici</a:t>
            </a:r>
            <a:endParaRPr sz="1400" b="0" i="0" u="none" strike="noStrike" cap="none" dirty="0">
              <a:solidFill>
                <a:srgbClr val="000000"/>
              </a:solidFill>
              <a:latin typeface="Open Sans"/>
              <a:ea typeface="Open Sans"/>
              <a:cs typeface="Open Sans"/>
              <a:sym typeface="Open Sans"/>
            </a:endParaRPr>
          </a:p>
        </p:txBody>
      </p:sp>
      <p:sp>
        <p:nvSpPr>
          <p:cNvPr id="195" name="Google Shape;195;p3"/>
          <p:cNvSpPr txBox="1"/>
          <p:nvPr/>
        </p:nvSpPr>
        <p:spPr>
          <a:xfrm>
            <a:off x="647563" y="1243835"/>
            <a:ext cx="7704857" cy="800179"/>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Open Sans"/>
                <a:ea typeface="Open Sans"/>
                <a:cs typeface="Open Sans"/>
                <a:sym typeface="Open Sans"/>
              </a:rPr>
              <a:t>1,92 mld/EUR dal PNRR</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chemeClr val="lt1"/>
                </a:solidFill>
                <a:latin typeface="Open Sans"/>
                <a:ea typeface="Open Sans"/>
                <a:cs typeface="Open Sans"/>
                <a:sym typeface="Open Sans"/>
              </a:rPr>
              <a:t>Entro il 30/06/2026 - 2,3 miliardi di metri cubi di biometano + 300 trattori a biometano funzionanti </a:t>
            </a:r>
            <a:endParaRPr sz="1400" b="1" i="0" u="none" strike="noStrike" cap="none">
              <a:solidFill>
                <a:schemeClr val="lt1"/>
              </a:solidFill>
              <a:latin typeface="Open Sans"/>
              <a:ea typeface="Open Sans"/>
              <a:cs typeface="Open Sans"/>
              <a:sym typeface="Open Sans"/>
            </a:endParaRPr>
          </a:p>
        </p:txBody>
      </p:sp>
      <p:sp>
        <p:nvSpPr>
          <p:cNvPr id="197" name="Google Shape;197;p3"/>
          <p:cNvSpPr txBox="1"/>
          <p:nvPr/>
        </p:nvSpPr>
        <p:spPr>
          <a:xfrm>
            <a:off x="281569" y="5610222"/>
            <a:ext cx="42183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it-IT" sz="1400" b="1" i="0" u="none" strike="noStrike" cap="none" dirty="0">
                <a:solidFill>
                  <a:srgbClr val="C00000"/>
                </a:solidFill>
                <a:latin typeface="Open Sans"/>
                <a:ea typeface="Open Sans"/>
                <a:cs typeface="Open Sans"/>
                <a:sym typeface="Open Sans"/>
              </a:rPr>
              <a:t>La misura è collegata al Parco </a:t>
            </a:r>
            <a:r>
              <a:rPr lang="it-IT" sz="1400" b="1" i="0" u="none" strike="noStrike" cap="none" dirty="0" err="1">
                <a:solidFill>
                  <a:srgbClr val="C00000"/>
                </a:solidFill>
                <a:latin typeface="Open Sans"/>
                <a:ea typeface="Open Sans"/>
                <a:cs typeface="Open Sans"/>
                <a:sym typeface="Open Sans"/>
              </a:rPr>
              <a:t>Agrisolare</a:t>
            </a:r>
            <a:r>
              <a:rPr lang="it-IT" sz="1400" b="1" i="0" u="none" strike="noStrike" cap="none" dirty="0">
                <a:solidFill>
                  <a:srgbClr val="C00000"/>
                </a:solidFill>
                <a:latin typeface="Open Sans"/>
                <a:ea typeface="Open Sans"/>
                <a:cs typeface="Open Sans"/>
                <a:sym typeface="Open Sans"/>
              </a:rPr>
              <a:t> (M2C1I1.1), per cui è uscito il </a:t>
            </a:r>
            <a:r>
              <a:rPr lang="it-IT" sz="1400" b="1" i="0" u="sng" strike="noStrike" cap="none" dirty="0">
                <a:solidFill>
                  <a:schemeClr val="hlink"/>
                </a:solidFill>
                <a:latin typeface="Open Sans"/>
                <a:ea typeface="Open Sans"/>
                <a:cs typeface="Open Sans"/>
                <a:sym typeface="Open Sans"/>
                <a:hlinkClick r:id="rId4"/>
              </a:rPr>
              <a:t>decreto</a:t>
            </a:r>
            <a:r>
              <a:rPr lang="it-IT" u="sng" dirty="0">
                <a:solidFill>
                  <a:schemeClr val="hlink"/>
                </a:solidFill>
                <a:latin typeface="Open Sans"/>
                <a:ea typeface="Open Sans"/>
                <a:cs typeface="Open Sans"/>
                <a:sym typeface="Open Sans"/>
                <a:hlinkClick r:id="rId4"/>
              </a:rPr>
              <a:t> </a:t>
            </a:r>
            <a:r>
              <a:rPr lang="it-IT" b="1" u="sng" dirty="0">
                <a:solidFill>
                  <a:schemeClr val="hlink"/>
                </a:solidFill>
                <a:latin typeface="Open Sans"/>
                <a:ea typeface="Open Sans"/>
                <a:cs typeface="Open Sans"/>
                <a:sym typeface="Open Sans"/>
                <a:hlinkClick r:id="rId4"/>
              </a:rPr>
              <a:t>Mipaaf</a:t>
            </a:r>
            <a:r>
              <a:rPr lang="it-IT" sz="1400" b="1" i="0" u="none" strike="noStrike" cap="none" dirty="0">
                <a:solidFill>
                  <a:srgbClr val="C00000"/>
                </a:solidFill>
                <a:latin typeface="Open Sans"/>
                <a:ea typeface="Open Sans"/>
                <a:cs typeface="Open Sans"/>
                <a:sym typeface="Open Sans"/>
              </a:rPr>
              <a:t> propedeutico all’attivazione del bando da 1,5 miliardi di euro (</a:t>
            </a:r>
            <a:r>
              <a:rPr lang="it-IT" sz="1400" b="1" i="0" u="sng" strike="noStrike" cap="none" dirty="0">
                <a:solidFill>
                  <a:srgbClr val="C00000"/>
                </a:solidFill>
                <a:latin typeface="Open Sans"/>
                <a:ea typeface="Open Sans"/>
                <a:cs typeface="Open Sans"/>
                <a:sym typeface="Open Sans"/>
              </a:rPr>
              <a:t>pubblicazione entro </a:t>
            </a:r>
            <a:r>
              <a:rPr lang="it-IT" b="1" u="sng" dirty="0">
                <a:solidFill>
                  <a:srgbClr val="C00000"/>
                </a:solidFill>
                <a:latin typeface="Open Sans"/>
                <a:ea typeface="Open Sans"/>
                <a:cs typeface="Open Sans"/>
                <a:sym typeface="Open Sans"/>
              </a:rPr>
              <a:t>aprile</a:t>
            </a:r>
            <a:r>
              <a:rPr lang="it-IT" sz="1400" b="1" i="0" u="none" strike="noStrike" cap="none" dirty="0">
                <a:solidFill>
                  <a:srgbClr val="C00000"/>
                </a:solidFill>
                <a:latin typeface="Open Sans"/>
                <a:ea typeface="Open Sans"/>
                <a:cs typeface="Open Sans"/>
                <a:sym typeface="Open Sans"/>
              </a:rPr>
              <a:t>)</a:t>
            </a:r>
            <a:endParaRPr sz="1400" b="1" i="0" u="none" strike="noStrike" cap="none" dirty="0">
              <a:solidFill>
                <a:srgbClr val="C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203" name="Google Shape;203;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endParaRPr/>
          </a:p>
        </p:txBody>
      </p:sp>
      <p:pic>
        <p:nvPicPr>
          <p:cNvPr id="204" name="Google Shape;204;p27"/>
          <p:cNvPicPr preferRelativeResize="0"/>
          <p:nvPr/>
        </p:nvPicPr>
        <p:blipFill rotWithShape="1">
          <a:blip r:embed="rId3">
            <a:alphaModFix/>
          </a:blip>
          <a:srcRect/>
          <a:stretch/>
        </p:blipFill>
        <p:spPr>
          <a:xfrm>
            <a:off x="-8306" y="-19644"/>
            <a:ext cx="9152306" cy="6897288"/>
          </a:xfrm>
          <a:prstGeom prst="rect">
            <a:avLst/>
          </a:prstGeom>
          <a:noFill/>
          <a:ln>
            <a:noFill/>
          </a:ln>
        </p:spPr>
      </p:pic>
      <p:sp>
        <p:nvSpPr>
          <p:cNvPr id="206" name="Google Shape;206;p27"/>
          <p:cNvSpPr txBox="1"/>
          <p:nvPr/>
        </p:nvSpPr>
        <p:spPr>
          <a:xfrm>
            <a:off x="3851215" y="370597"/>
            <a:ext cx="4516800" cy="70784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DL 77/2021</a:t>
            </a:r>
            <a:r>
              <a:rPr lang="it-IT" sz="2000" b="1" dirty="0">
                <a:solidFill>
                  <a:schemeClr val="accent3"/>
                </a:solidFill>
                <a:latin typeface="Open Sans"/>
                <a:ea typeface="Open Sans"/>
                <a:cs typeface="Open Sans"/>
                <a:sym typeface="Open Sans"/>
              </a:rPr>
              <a:t>, DL 17/2022 e </a:t>
            </a:r>
            <a:endParaRPr sz="2000" b="1" dirty="0">
              <a:solidFill>
                <a:schemeClr val="accent3"/>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Decreto RED II</a:t>
            </a:r>
            <a:r>
              <a:rPr lang="it-IT" dirty="0">
                <a:ea typeface="Open Sans"/>
              </a:rPr>
              <a:t> </a:t>
            </a:r>
            <a:r>
              <a:rPr lang="it-IT" sz="2000" b="1" dirty="0">
                <a:solidFill>
                  <a:schemeClr val="accent3"/>
                </a:solidFill>
                <a:latin typeface="Open Sans"/>
                <a:ea typeface="Open Sans"/>
                <a:cs typeface="Open Sans"/>
                <a:sym typeface="Open Sans"/>
              </a:rPr>
              <a:t>s</a:t>
            </a:r>
            <a:r>
              <a:rPr lang="it-IT" sz="2000" b="1" i="0" u="none" strike="noStrike" cap="none" dirty="0">
                <a:solidFill>
                  <a:schemeClr val="accent3"/>
                </a:solidFill>
                <a:latin typeface="Open Sans"/>
                <a:ea typeface="Open Sans"/>
                <a:cs typeface="Open Sans"/>
                <a:sym typeface="Open Sans"/>
              </a:rPr>
              <a:t>u </a:t>
            </a:r>
            <a:r>
              <a:rPr lang="it-IT" sz="2000" b="1" i="0" u="sng" strike="noStrike" cap="none" dirty="0">
                <a:solidFill>
                  <a:schemeClr val="accent3"/>
                </a:solidFill>
                <a:latin typeface="Open Sans"/>
                <a:ea typeface="Open Sans"/>
                <a:cs typeface="Open Sans"/>
                <a:sym typeface="Open Sans"/>
              </a:rPr>
              <a:t>agro-voltaico</a:t>
            </a:r>
            <a:endParaRPr sz="1400" b="0" i="0" u="sng" strike="noStrike" cap="none" dirty="0">
              <a:solidFill>
                <a:srgbClr val="000000"/>
              </a:solidFill>
              <a:latin typeface="Open Sans"/>
              <a:ea typeface="Open Sans"/>
              <a:cs typeface="Open Sans"/>
              <a:sym typeface="Open Sans"/>
            </a:endParaRPr>
          </a:p>
        </p:txBody>
      </p:sp>
      <p:grpSp>
        <p:nvGrpSpPr>
          <p:cNvPr id="207" name="Google Shape;207;p27"/>
          <p:cNvGrpSpPr/>
          <p:nvPr/>
        </p:nvGrpSpPr>
        <p:grpSpPr>
          <a:xfrm>
            <a:off x="819418" y="1752422"/>
            <a:ext cx="7483003" cy="4179037"/>
            <a:chOff x="431430" y="688728"/>
            <a:chExt cx="7400972" cy="3964780"/>
          </a:xfrm>
        </p:grpSpPr>
        <p:sp>
          <p:nvSpPr>
            <p:cNvPr id="208" name="Google Shape;208;p27"/>
            <p:cNvSpPr/>
            <p:nvPr/>
          </p:nvSpPr>
          <p:spPr>
            <a:xfrm>
              <a:off x="431430" y="688728"/>
              <a:ext cx="2168768" cy="3964780"/>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dirty="0">
                <a:solidFill>
                  <a:schemeClr val="dk1"/>
                </a:solidFill>
              </a:endParaRPr>
            </a:p>
          </p:txBody>
        </p:sp>
        <p:sp>
          <p:nvSpPr>
            <p:cNvPr id="209" name="Google Shape;209;p27"/>
            <p:cNvSpPr txBox="1"/>
            <p:nvPr/>
          </p:nvSpPr>
          <p:spPr>
            <a:xfrm>
              <a:off x="494948" y="752249"/>
              <a:ext cx="2041726" cy="383773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t-IT" sz="1600" b="1" i="0" u="none" strike="noStrike" cap="none" dirty="0">
                  <a:solidFill>
                    <a:schemeClr val="dk1"/>
                  </a:solidFill>
                  <a:latin typeface="Open Sans"/>
                  <a:ea typeface="Open Sans"/>
                  <a:cs typeface="Open Sans"/>
                  <a:sym typeface="Open Sans"/>
                </a:rPr>
                <a:t>Il DL 77/2021 ha superato il precedente divieto di accesso agli incentivi </a:t>
              </a:r>
              <a:r>
                <a:rPr lang="it-IT" sz="1600" b="0" i="0" u="none" strike="noStrike" cap="none" dirty="0">
                  <a:solidFill>
                    <a:schemeClr val="dk1"/>
                  </a:solidFill>
                  <a:latin typeface="Open Sans"/>
                  <a:ea typeface="Open Sans"/>
                  <a:cs typeface="Open Sans"/>
                  <a:sym typeface="Open Sans"/>
                </a:rPr>
                <a:t>imposto dal previgente articolo 65 del DL 1/2012</a:t>
              </a:r>
              <a:r>
                <a:rPr lang="it-IT" sz="1600" b="1" i="0" u="none" strike="noStrike" cap="none" dirty="0">
                  <a:solidFill>
                    <a:schemeClr val="dk1"/>
                  </a:solidFill>
                  <a:latin typeface="Open Sans"/>
                  <a:ea typeface="Open Sans"/>
                  <a:cs typeface="Open Sans"/>
                  <a:sym typeface="Open Sans"/>
                </a:rPr>
                <a:t> per impianti fotovoltaici in area agricola. </a:t>
              </a:r>
              <a:endParaRPr sz="1600" b="1" dirty="0">
                <a:solidFill>
                  <a:schemeClr val="dk1"/>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1400"/>
                <a:buFont typeface="Arial"/>
                <a:buNone/>
              </a:pPr>
              <a:endParaRPr sz="1600" b="1" dirty="0">
                <a:solidFill>
                  <a:schemeClr val="dk1"/>
                </a:solidFill>
                <a:latin typeface="Open Sans"/>
                <a:ea typeface="Open Sans"/>
                <a:cs typeface="Open Sans"/>
                <a:sym typeface="Open Sans"/>
              </a:endParaRPr>
            </a:p>
            <a:p>
              <a:pPr marL="0" marR="0" lvl="0" indent="0" algn="ctr" rtl="0">
                <a:lnSpc>
                  <a:spcPct val="90000"/>
                </a:lnSpc>
                <a:spcBef>
                  <a:spcPts val="0"/>
                </a:spcBef>
                <a:spcAft>
                  <a:spcPts val="0"/>
                </a:spcAft>
                <a:buClr>
                  <a:srgbClr val="000000"/>
                </a:buClr>
                <a:buSzPts val="1400"/>
                <a:buFont typeface="Arial"/>
                <a:buNone/>
              </a:pPr>
              <a:r>
                <a:rPr lang="it-IT" sz="1600" dirty="0">
                  <a:solidFill>
                    <a:schemeClr val="dk1"/>
                  </a:solidFill>
                  <a:latin typeface="Open Sans"/>
                  <a:ea typeface="Open Sans"/>
                  <a:cs typeface="Open Sans"/>
                  <a:sym typeface="Open Sans"/>
                </a:rPr>
                <a:t>Il superamento del divieto è stato confermato </a:t>
              </a:r>
              <a:r>
                <a:rPr lang="it-IT" sz="1600" b="1" dirty="0">
                  <a:solidFill>
                    <a:schemeClr val="dk1"/>
                  </a:solidFill>
                  <a:latin typeface="Open Sans"/>
                  <a:ea typeface="Open Sans"/>
                  <a:cs typeface="Open Sans"/>
                  <a:sym typeface="Open Sans"/>
                </a:rPr>
                <a:t>all’art.11 del DL 17/2022 (DL Energia) </a:t>
              </a:r>
              <a:endParaRPr sz="1600" b="1" dirty="0">
                <a:solidFill>
                  <a:schemeClr val="dk1"/>
                </a:solidFill>
                <a:latin typeface="Open Sans"/>
                <a:ea typeface="Open Sans"/>
                <a:cs typeface="Open Sans"/>
                <a:sym typeface="Open Sans"/>
              </a:endParaRPr>
            </a:p>
          </p:txBody>
        </p:sp>
        <p:sp>
          <p:nvSpPr>
            <p:cNvPr id="212" name="Google Shape;212;p27"/>
            <p:cNvSpPr/>
            <p:nvPr/>
          </p:nvSpPr>
          <p:spPr>
            <a:xfrm>
              <a:off x="3043532" y="688728"/>
              <a:ext cx="2168768" cy="3964780"/>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213" name="Google Shape;213;p27"/>
            <p:cNvSpPr txBox="1"/>
            <p:nvPr/>
          </p:nvSpPr>
          <p:spPr>
            <a:xfrm>
              <a:off x="3107053" y="752249"/>
              <a:ext cx="2041726" cy="383773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t-IT" sz="1600" b="0" i="0" u="none" strike="noStrike" cap="none" dirty="0">
                  <a:solidFill>
                    <a:schemeClr val="dk1"/>
                  </a:solidFill>
                  <a:latin typeface="Open Sans"/>
                  <a:ea typeface="Open Sans"/>
                  <a:cs typeface="Open Sans"/>
                  <a:sym typeface="Open Sans"/>
                </a:rPr>
                <a:t>Per accedere agli incentivi il </a:t>
              </a:r>
              <a:r>
                <a:rPr lang="it-IT" sz="1600" b="1" i="0" u="none" strike="noStrike" cap="none" dirty="0">
                  <a:solidFill>
                    <a:schemeClr val="dk1"/>
                  </a:solidFill>
                  <a:latin typeface="Open Sans"/>
                  <a:ea typeface="Open Sans"/>
                  <a:cs typeface="Open Sans"/>
                  <a:sym typeface="Open Sans"/>
                </a:rPr>
                <a:t>DL 77 </a:t>
              </a:r>
              <a:r>
                <a:rPr lang="it-IT" sz="1600" b="0" i="0" u="none" strike="noStrike" cap="none" dirty="0">
                  <a:solidFill>
                    <a:schemeClr val="dk1"/>
                  </a:solidFill>
                  <a:latin typeface="Open Sans"/>
                  <a:ea typeface="Open Sans"/>
                  <a:cs typeface="Open Sans"/>
                  <a:sym typeface="Open Sans"/>
                </a:rPr>
                <a:t>precisa che l’accesso agli incentivi è subordinato alla realizzazione di </a:t>
              </a:r>
              <a:r>
                <a:rPr lang="it-IT" sz="1600" b="1" i="0" u="none" strike="noStrike" cap="none" dirty="0">
                  <a:solidFill>
                    <a:schemeClr val="dk1"/>
                  </a:solidFill>
                  <a:latin typeface="Open Sans"/>
                  <a:ea typeface="Open Sans"/>
                  <a:cs typeface="Open Sans"/>
                  <a:sym typeface="Open Sans"/>
                </a:rPr>
                <a:t>sistemi di monitoraggio </a:t>
              </a:r>
              <a:r>
                <a:rPr lang="it-IT" sz="1600" b="0" i="0" u="none" strike="noStrike" cap="none" dirty="0">
                  <a:solidFill>
                    <a:schemeClr val="dk1"/>
                  </a:solidFill>
                  <a:latin typeface="Open Sans"/>
                  <a:ea typeface="Open Sans"/>
                  <a:cs typeface="Open Sans"/>
                  <a:sym typeface="Open Sans"/>
                </a:rPr>
                <a:t>che consentano di verificare l’impatto sulle colture, il risparmio idrico, sulla produttività agricola </a:t>
              </a:r>
              <a:r>
                <a:rPr lang="it-IT" sz="1600" b="0" i="0" u="none" strike="noStrike" cap="none" dirty="0" err="1">
                  <a:solidFill>
                    <a:schemeClr val="dk1"/>
                  </a:solidFill>
                  <a:latin typeface="Open Sans"/>
                  <a:ea typeface="Open Sans"/>
                  <a:cs typeface="Open Sans"/>
                  <a:sym typeface="Open Sans"/>
                </a:rPr>
                <a:t>ecc</a:t>
              </a:r>
              <a:r>
                <a:rPr lang="it-IT" sz="1600" b="0" i="0" u="none" strike="noStrike" cap="none" dirty="0">
                  <a:solidFill>
                    <a:schemeClr val="dk1"/>
                  </a:solidFill>
                  <a:latin typeface="Open Sans"/>
                  <a:ea typeface="Open Sans"/>
                  <a:cs typeface="Open Sans"/>
                  <a:sym typeface="Open Sans"/>
                </a:rPr>
                <a:t>…</a:t>
              </a:r>
            </a:p>
          </p:txBody>
        </p:sp>
        <p:sp>
          <p:nvSpPr>
            <p:cNvPr id="215" name="Google Shape;215;p27"/>
            <p:cNvSpPr txBox="1"/>
            <p:nvPr/>
          </p:nvSpPr>
          <p:spPr>
            <a:xfrm>
              <a:off x="5429177" y="2509762"/>
              <a:ext cx="321845" cy="3227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600" b="0" i="0" u="none" strike="noStrike" cap="none" dirty="0">
                <a:solidFill>
                  <a:schemeClr val="dk1"/>
                </a:solidFill>
                <a:latin typeface="Open Sans"/>
                <a:ea typeface="Open Sans"/>
                <a:cs typeface="Open Sans"/>
                <a:sym typeface="Open Sans"/>
              </a:endParaRPr>
            </a:p>
          </p:txBody>
        </p:sp>
        <p:sp>
          <p:nvSpPr>
            <p:cNvPr id="216" name="Google Shape;216;p27"/>
            <p:cNvSpPr/>
            <p:nvPr/>
          </p:nvSpPr>
          <p:spPr>
            <a:xfrm>
              <a:off x="5663634" y="688728"/>
              <a:ext cx="2168768" cy="3964780"/>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1"/>
                </a:solidFill>
              </a:endParaRPr>
            </a:p>
          </p:txBody>
        </p:sp>
        <p:sp>
          <p:nvSpPr>
            <p:cNvPr id="217" name="Google Shape;217;p27"/>
            <p:cNvSpPr txBox="1"/>
            <p:nvPr/>
          </p:nvSpPr>
          <p:spPr>
            <a:xfrm>
              <a:off x="5727154" y="752249"/>
              <a:ext cx="2041726" cy="383773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it-IT" sz="1600" i="0" u="sng" strike="noStrike" cap="none" dirty="0">
                  <a:solidFill>
                    <a:schemeClr val="dk1"/>
                  </a:solidFill>
                  <a:latin typeface="Open Sans"/>
                  <a:ea typeface="Open Sans"/>
                  <a:cs typeface="Open Sans"/>
                  <a:sym typeface="Open Sans"/>
                </a:rPr>
                <a:t>Decreto attuativo entro 90 giorni da RED II </a:t>
              </a:r>
              <a:r>
                <a:rPr lang="it-IT" sz="1600" b="1" i="0" u="none" strike="noStrike" cap="none" dirty="0">
                  <a:solidFill>
                    <a:schemeClr val="dk1"/>
                  </a:solidFill>
                  <a:latin typeface="Open Sans"/>
                  <a:ea typeface="Open Sans"/>
                  <a:cs typeface="Open Sans"/>
                  <a:sym typeface="Wingdings" panose="05000000000000000000" pitchFamily="2" charset="2"/>
                </a:rPr>
                <a:t> </a:t>
              </a:r>
              <a:r>
                <a:rPr lang="it-IT" sz="1600" b="0" i="0" u="none" strike="noStrike" cap="none" dirty="0">
                  <a:solidFill>
                    <a:schemeClr val="dk1"/>
                  </a:solidFill>
                  <a:latin typeface="Open Sans"/>
                  <a:ea typeface="Open Sans"/>
                  <a:cs typeface="Open Sans"/>
                  <a:sym typeface="Open Sans"/>
                </a:rPr>
                <a:t>criteri e modalità per incentivare la realizzazione di impianti agro-voltaici attraverso la concessione di </a:t>
              </a:r>
              <a:r>
                <a:rPr lang="it-IT" sz="1600" b="1" i="0" u="none" strike="noStrike" cap="none" dirty="0">
                  <a:solidFill>
                    <a:schemeClr val="dk1"/>
                  </a:solidFill>
                  <a:latin typeface="Open Sans"/>
                  <a:ea typeface="Open Sans"/>
                  <a:cs typeface="Open Sans"/>
                  <a:sym typeface="Open Sans"/>
                </a:rPr>
                <a:t>prestiti o contributi a fondo perduto</a:t>
              </a:r>
              <a:endParaRPr sz="1600" b="1" dirty="0">
                <a:solidFill>
                  <a:schemeClr val="dk1"/>
                </a:solidFill>
              </a:endParaRPr>
            </a:p>
          </p:txBody>
        </p:sp>
      </p:grpSp>
      <p:grpSp>
        <p:nvGrpSpPr>
          <p:cNvPr id="22" name="Google Shape;439;g11fa0c88075_0_5">
            <a:extLst>
              <a:ext uri="{FF2B5EF4-FFF2-40B4-BE49-F238E27FC236}">
                <a16:creationId xmlns:a16="http://schemas.microsoft.com/office/drawing/2014/main" id="{1D05F39F-335F-43EE-922E-DA834BBF950E}"/>
              </a:ext>
            </a:extLst>
          </p:cNvPr>
          <p:cNvGrpSpPr/>
          <p:nvPr/>
        </p:nvGrpSpPr>
        <p:grpSpPr>
          <a:xfrm>
            <a:off x="3048568" y="3559175"/>
            <a:ext cx="387691" cy="403241"/>
            <a:chOff x="3157188" y="909150"/>
            <a:chExt cx="470400" cy="470400"/>
          </a:xfrm>
        </p:grpSpPr>
        <p:sp>
          <p:nvSpPr>
            <p:cNvPr id="23" name="Google Shape;440;g11fa0c88075_0_5">
              <a:extLst>
                <a:ext uri="{FF2B5EF4-FFF2-40B4-BE49-F238E27FC236}">
                  <a16:creationId xmlns:a16="http://schemas.microsoft.com/office/drawing/2014/main" id="{48CE118A-EC47-4AE8-92EB-AE9115185130}"/>
                </a:ext>
              </a:extLst>
            </p:cNvPr>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41;g11fa0c88075_0_5">
              <a:extLst>
                <a:ext uri="{FF2B5EF4-FFF2-40B4-BE49-F238E27FC236}">
                  <a16:creationId xmlns:a16="http://schemas.microsoft.com/office/drawing/2014/main" id="{B6BB926A-D3DC-4F2B-B3A6-1CBD6682AC9E}"/>
                </a:ext>
              </a:extLst>
            </p:cNvPr>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39;g11fa0c88075_0_5">
            <a:extLst>
              <a:ext uri="{FF2B5EF4-FFF2-40B4-BE49-F238E27FC236}">
                <a16:creationId xmlns:a16="http://schemas.microsoft.com/office/drawing/2014/main" id="{DEAF038E-6CF5-438E-A0A3-808F4AF60F72}"/>
              </a:ext>
            </a:extLst>
          </p:cNvPr>
          <p:cNvGrpSpPr/>
          <p:nvPr/>
        </p:nvGrpSpPr>
        <p:grpSpPr>
          <a:xfrm>
            <a:off x="5703858" y="3585253"/>
            <a:ext cx="387691" cy="403241"/>
            <a:chOff x="3157188" y="909150"/>
            <a:chExt cx="470400" cy="470400"/>
          </a:xfrm>
        </p:grpSpPr>
        <p:sp>
          <p:nvSpPr>
            <p:cNvPr id="26" name="Google Shape;440;g11fa0c88075_0_5">
              <a:extLst>
                <a:ext uri="{FF2B5EF4-FFF2-40B4-BE49-F238E27FC236}">
                  <a16:creationId xmlns:a16="http://schemas.microsoft.com/office/drawing/2014/main" id="{BC9BF60F-A37C-4236-B187-3A47CE388B86}"/>
                </a:ext>
              </a:extLst>
            </p:cNvPr>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41;g11fa0c88075_0_5">
              <a:extLst>
                <a:ext uri="{FF2B5EF4-FFF2-40B4-BE49-F238E27FC236}">
                  <a16:creationId xmlns:a16="http://schemas.microsoft.com/office/drawing/2014/main" id="{2959015E-EDE4-40D4-B892-2D55D73F77A8}"/>
                </a:ext>
              </a:extLst>
            </p:cNvPr>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4"/>
          <p:cNvGrpSpPr/>
          <p:nvPr/>
        </p:nvGrpSpPr>
        <p:grpSpPr>
          <a:xfrm>
            <a:off x="814619" y="2221027"/>
            <a:ext cx="6983733" cy="4076392"/>
            <a:chOff x="576097" y="2664299"/>
            <a:chExt cx="6983733" cy="4076392"/>
          </a:xfrm>
        </p:grpSpPr>
        <p:sp>
          <p:nvSpPr>
            <p:cNvPr id="225" name="Google Shape;225;p4"/>
            <p:cNvSpPr/>
            <p:nvPr/>
          </p:nvSpPr>
          <p:spPr>
            <a:xfrm>
              <a:off x="576097" y="2664299"/>
              <a:ext cx="6983733" cy="4076392"/>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4"/>
            <p:cNvSpPr txBox="1"/>
            <p:nvPr/>
          </p:nvSpPr>
          <p:spPr>
            <a:xfrm>
              <a:off x="576097" y="2664299"/>
              <a:ext cx="6983733" cy="4076392"/>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Arial"/>
                <a:buNone/>
              </a:pPr>
              <a:r>
                <a:rPr lang="it-IT" sz="1400" b="1" i="0" u="none" strike="noStrike" cap="none">
                  <a:solidFill>
                    <a:schemeClr val="dk1"/>
                  </a:solidFill>
                  <a:latin typeface="Calibri"/>
                  <a:ea typeface="Calibri"/>
                  <a:cs typeface="Calibri"/>
                  <a:sym typeface="Calibri"/>
                </a:rPr>
                <a:t>DECRETI ATTUATIVI:</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700"/>
                <a:buFont typeface="Arial"/>
                <a:buNone/>
              </a:pPr>
              <a:endParaRPr sz="700" b="1" i="0" u="none" strike="noStrike" cap="none">
                <a:solidFill>
                  <a:schemeClr val="dk1"/>
                </a:solidFill>
                <a:latin typeface="Calibri"/>
                <a:ea typeface="Calibri"/>
                <a:cs typeface="Calibri"/>
                <a:sym typeface="Calibri"/>
              </a:endParaRPr>
            </a:p>
            <a:p>
              <a:pPr marL="0" marR="0" lvl="0" indent="0" algn="l" rtl="0">
                <a:lnSpc>
                  <a:spcPct val="90000"/>
                </a:lnSpc>
                <a:spcBef>
                  <a:spcPts val="245"/>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90000"/>
                </a:lnSpc>
                <a:spcBef>
                  <a:spcPts val="490"/>
                </a:spcBef>
                <a:spcAft>
                  <a:spcPts val="0"/>
                </a:spcAft>
                <a:buClr>
                  <a:schemeClr val="dk1"/>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227" name="Google Shape;227;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pic>
        <p:nvPicPr>
          <p:cNvPr id="228" name="Google Shape;228;p4"/>
          <p:cNvPicPr preferRelativeResize="0"/>
          <p:nvPr/>
        </p:nvPicPr>
        <p:blipFill rotWithShape="1">
          <a:blip r:embed="rId3">
            <a:alphaModFix/>
          </a:blip>
          <a:srcRect/>
          <a:stretch/>
        </p:blipFill>
        <p:spPr>
          <a:xfrm>
            <a:off x="0" y="0"/>
            <a:ext cx="9152306" cy="6897287"/>
          </a:xfrm>
          <a:prstGeom prst="rect">
            <a:avLst/>
          </a:prstGeom>
          <a:noFill/>
          <a:ln>
            <a:noFill/>
          </a:ln>
        </p:spPr>
      </p:pic>
      <p:sp>
        <p:nvSpPr>
          <p:cNvPr id="229" name="Google Shape;229;p4"/>
          <p:cNvSpPr txBox="1"/>
          <p:nvPr/>
        </p:nvSpPr>
        <p:spPr>
          <a:xfrm>
            <a:off x="2640933" y="391513"/>
            <a:ext cx="5523024" cy="70784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it-IT" sz="2000" b="1" i="0" u="none" strike="noStrike" cap="none" dirty="0">
                <a:solidFill>
                  <a:schemeClr val="accent3"/>
                </a:solidFill>
                <a:latin typeface="Open Sans"/>
                <a:ea typeface="Open Sans"/>
                <a:cs typeface="Open Sans"/>
                <a:sym typeface="Open Sans"/>
              </a:rPr>
              <a:t>M2C2I1.2: rinnovabili per le </a:t>
            </a:r>
            <a:r>
              <a:rPr lang="it-IT" sz="2000" b="1" i="0" u="sng" strike="noStrike" cap="none" dirty="0">
                <a:solidFill>
                  <a:schemeClr val="accent3"/>
                </a:solidFill>
                <a:latin typeface="Open Sans"/>
                <a:ea typeface="Open Sans"/>
                <a:cs typeface="Open Sans"/>
                <a:sym typeface="Open Sans"/>
              </a:rPr>
              <a:t>comunità energetiche e l’autoconsumo</a:t>
            </a:r>
            <a:r>
              <a:rPr lang="it-IT" sz="2000" b="1" i="0" u="none" strike="noStrike" cap="none" dirty="0">
                <a:solidFill>
                  <a:schemeClr val="accent3"/>
                </a:solidFill>
                <a:latin typeface="Open Sans"/>
                <a:ea typeface="Open Sans"/>
                <a:cs typeface="Open Sans"/>
                <a:sym typeface="Open Sans"/>
              </a:rPr>
              <a:t> </a:t>
            </a:r>
            <a:endParaRPr sz="1400" b="0" i="0" u="none" strike="noStrike" cap="none" dirty="0">
              <a:solidFill>
                <a:srgbClr val="000000"/>
              </a:solidFill>
              <a:latin typeface="Open Sans"/>
              <a:ea typeface="Open Sans"/>
              <a:cs typeface="Open Sans"/>
              <a:sym typeface="Open Sans"/>
            </a:endParaRPr>
          </a:p>
        </p:txBody>
      </p:sp>
      <p:sp>
        <p:nvSpPr>
          <p:cNvPr id="230" name="Google Shape;230;p4"/>
          <p:cNvSpPr txBox="1"/>
          <p:nvPr/>
        </p:nvSpPr>
        <p:spPr>
          <a:xfrm>
            <a:off x="356392" y="1966545"/>
            <a:ext cx="3981645" cy="1711361"/>
          </a:xfrm>
          <a:prstGeom prst="rect">
            <a:avLst/>
          </a:prstGeom>
          <a:noFill/>
          <a:ln>
            <a:noFill/>
          </a:ln>
        </p:spPr>
        <p:txBody>
          <a:bodyPr spcFirstLastPara="1" wrap="square" lIns="0" tIns="109850" rIns="0" bIns="0" anchor="t" anchorCtr="0">
            <a:spAutoFit/>
          </a:bodyPr>
          <a:lstStyle/>
          <a:p>
            <a:pPr marL="12700" marR="0" lvl="0" indent="0" algn="l" rtl="0">
              <a:lnSpc>
                <a:spcPct val="150000"/>
              </a:lnSpc>
              <a:spcBef>
                <a:spcPts val="0"/>
              </a:spcBef>
              <a:spcAft>
                <a:spcPts val="0"/>
              </a:spcAft>
              <a:buClr>
                <a:srgbClr val="000000"/>
              </a:buClr>
              <a:buSzPts val="1600"/>
              <a:buFont typeface="Arial"/>
              <a:buNone/>
            </a:pPr>
            <a:r>
              <a:rPr lang="it-IT" sz="1600" b="1" i="0" u="none" strike="noStrike" cap="none" dirty="0">
                <a:solidFill>
                  <a:schemeClr val="accent3"/>
                </a:solidFill>
                <a:latin typeface="Open Sans"/>
                <a:ea typeface="Open Sans"/>
                <a:cs typeface="Open Sans"/>
                <a:sym typeface="Open Sans"/>
              </a:rPr>
              <a:t>Descrizione </a:t>
            </a:r>
            <a:endParaRPr sz="1600" b="0" i="0" u="none" strike="noStrike" cap="none" dirty="0">
              <a:solidFill>
                <a:schemeClr val="dk1"/>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600"/>
              <a:buFont typeface="Arial"/>
              <a:buNone/>
            </a:pPr>
            <a:r>
              <a:rPr lang="it-IT" sz="1600" b="1" i="0" u="none" strike="noStrike" cap="none" dirty="0">
                <a:solidFill>
                  <a:schemeClr val="dk1"/>
                </a:solidFill>
                <a:latin typeface="Open Sans"/>
                <a:ea typeface="Open Sans"/>
                <a:cs typeface="Open Sans"/>
                <a:sym typeface="Open Sans"/>
              </a:rPr>
              <a:t>Prestiti a tasso zero fino al 100% dei costi ammissibili</a:t>
            </a:r>
            <a:r>
              <a:rPr lang="it-IT" sz="1600" b="0" i="0" u="none" strike="noStrike" cap="none" dirty="0">
                <a:solidFill>
                  <a:schemeClr val="dk1"/>
                </a:solidFill>
                <a:latin typeface="Open Sans"/>
                <a:ea typeface="Open Sans"/>
                <a:cs typeface="Open Sans"/>
                <a:sym typeface="Open Sans"/>
              </a:rPr>
              <a:t>, per la costruzione di impianti di produzione di rinnovabili, anche accoppiati a sistemi di accumulo di energia, per comunità e </a:t>
            </a:r>
            <a:r>
              <a:rPr lang="it-IT" sz="1600" b="0" i="0" u="none" strike="noStrike" cap="none" dirty="0" err="1">
                <a:solidFill>
                  <a:schemeClr val="dk1"/>
                </a:solidFill>
                <a:latin typeface="Open Sans"/>
                <a:ea typeface="Open Sans"/>
                <a:cs typeface="Open Sans"/>
                <a:sym typeface="Open Sans"/>
              </a:rPr>
              <a:t>autoconsumatori</a:t>
            </a:r>
            <a:r>
              <a:rPr lang="it-IT" sz="1600" b="0" i="0" u="none" strike="noStrike" cap="none" dirty="0">
                <a:solidFill>
                  <a:schemeClr val="dk1"/>
                </a:solidFill>
                <a:latin typeface="Open Sans"/>
                <a:ea typeface="Open Sans"/>
                <a:cs typeface="Open Sans"/>
                <a:sym typeface="Open Sans"/>
              </a:rPr>
              <a:t>.</a:t>
            </a:r>
            <a:endParaRPr sz="1400" b="0" i="0" u="none" strike="noStrike" cap="none" dirty="0">
              <a:solidFill>
                <a:srgbClr val="000000"/>
              </a:solidFill>
              <a:latin typeface="Open Sans"/>
              <a:ea typeface="Open Sans"/>
              <a:cs typeface="Open Sans"/>
              <a:sym typeface="Open Sans"/>
            </a:endParaRPr>
          </a:p>
        </p:txBody>
      </p:sp>
      <p:sp>
        <p:nvSpPr>
          <p:cNvPr id="231" name="Google Shape;231;p4"/>
          <p:cNvSpPr txBox="1"/>
          <p:nvPr/>
        </p:nvSpPr>
        <p:spPr>
          <a:xfrm>
            <a:off x="356392" y="3704744"/>
            <a:ext cx="4028060" cy="2872966"/>
          </a:xfrm>
          <a:prstGeom prst="rect">
            <a:avLst/>
          </a:prstGeom>
          <a:noFill/>
          <a:ln>
            <a:noFill/>
          </a:ln>
        </p:spPr>
        <p:txBody>
          <a:bodyPr spcFirstLastPara="1" wrap="square" lIns="0" tIns="12700" rIns="0" bIns="0" anchor="t" anchorCtr="0">
            <a:spAutoFit/>
          </a:bodyPr>
          <a:lstStyle/>
          <a:p>
            <a:pPr marL="12700" marR="5080" lvl="0" indent="0" algn="just" rtl="0">
              <a:lnSpc>
                <a:spcPct val="145700"/>
              </a:lnSpc>
              <a:spcBef>
                <a:spcPts val="0"/>
              </a:spcBef>
              <a:spcAft>
                <a:spcPts val="0"/>
              </a:spcAft>
              <a:buClr>
                <a:srgbClr val="000000"/>
              </a:buClr>
              <a:buSzPts val="1600"/>
              <a:buFont typeface="Arial"/>
              <a:buNone/>
            </a:pPr>
            <a:r>
              <a:rPr lang="it-IT" sz="1600" b="1" i="0" u="none" strike="noStrike" cap="none" dirty="0">
                <a:solidFill>
                  <a:schemeClr val="accent3"/>
                </a:solidFill>
                <a:latin typeface="Open Sans"/>
                <a:ea typeface="Open Sans"/>
                <a:cs typeface="Open Sans"/>
                <a:sym typeface="Open Sans"/>
              </a:rPr>
              <a:t>Erogazioni</a:t>
            </a:r>
            <a:endParaRPr sz="1400" b="0" i="0" u="none" strike="noStrike" cap="none" dirty="0">
              <a:solidFill>
                <a:srgbClr val="000000"/>
              </a:solidFill>
              <a:latin typeface="Open Sans"/>
              <a:ea typeface="Open Sans"/>
              <a:cs typeface="Open Sans"/>
              <a:sym typeface="Open Sans"/>
            </a:endParaRPr>
          </a:p>
          <a:p>
            <a:pPr marL="298450" marR="5080" lvl="0" indent="-285750" algn="just" rtl="0">
              <a:lnSpc>
                <a:spcPct val="100000"/>
              </a:lnSpc>
              <a:spcBef>
                <a:spcPts val="100"/>
              </a:spcBef>
              <a:spcAft>
                <a:spcPts val="0"/>
              </a:spcAft>
              <a:buClr>
                <a:schemeClr val="dk1"/>
              </a:buClr>
              <a:buSzPts val="1600"/>
              <a:buFont typeface="Arial"/>
              <a:buChar char="•"/>
            </a:pPr>
            <a:r>
              <a:rPr lang="it-IT" sz="1600" b="1" i="0" u="none" strike="noStrike" cap="none" dirty="0">
                <a:solidFill>
                  <a:schemeClr val="dk1"/>
                </a:solidFill>
                <a:latin typeface="Open Sans"/>
                <a:ea typeface="Open Sans"/>
                <a:cs typeface="Open Sans"/>
                <a:sym typeface="Open Sans"/>
              </a:rPr>
              <a:t>1.600 milioni per comunità energetiche</a:t>
            </a:r>
            <a:r>
              <a:rPr lang="it-IT" sz="1400" b="0" i="0" u="none" strike="noStrike" cap="none" dirty="0">
                <a:solidFill>
                  <a:srgbClr val="000000"/>
                </a:solidFill>
                <a:latin typeface="Open Sans"/>
                <a:ea typeface="Open Sans"/>
                <a:cs typeface="Open Sans"/>
                <a:sym typeface="Open Sans"/>
              </a:rPr>
              <a:t>; </a:t>
            </a:r>
            <a:r>
              <a:rPr lang="it-IT" sz="1600" b="1" i="0" u="none" strike="noStrike" cap="none" dirty="0">
                <a:solidFill>
                  <a:schemeClr val="dk1"/>
                </a:solidFill>
                <a:latin typeface="Open Sans"/>
                <a:ea typeface="Open Sans"/>
                <a:cs typeface="Open Sans"/>
                <a:sym typeface="Open Sans"/>
              </a:rPr>
              <a:t>600 milioni per gli </a:t>
            </a:r>
            <a:r>
              <a:rPr lang="it-IT" sz="1600" b="1" i="0" u="none" strike="noStrike" cap="none" dirty="0" err="1">
                <a:solidFill>
                  <a:schemeClr val="dk1"/>
                </a:solidFill>
                <a:latin typeface="Open Sans"/>
                <a:ea typeface="Open Sans"/>
                <a:cs typeface="Open Sans"/>
                <a:sym typeface="Open Sans"/>
              </a:rPr>
              <a:t>autoconsumatori</a:t>
            </a:r>
            <a:endParaRPr sz="1600" b="0" i="0" u="none" strike="noStrike" cap="none" dirty="0">
              <a:solidFill>
                <a:schemeClr val="dk1"/>
              </a:solidFill>
              <a:latin typeface="Open Sans"/>
              <a:ea typeface="Open Sans"/>
              <a:cs typeface="Open Sans"/>
              <a:sym typeface="Open Sans"/>
            </a:endParaRPr>
          </a:p>
          <a:p>
            <a:pPr marL="298450" marR="5080" lvl="0" indent="-184150" algn="just" rtl="0">
              <a:lnSpc>
                <a:spcPct val="100000"/>
              </a:lnSpc>
              <a:spcBef>
                <a:spcPts val="100"/>
              </a:spcBef>
              <a:spcAft>
                <a:spcPts val="0"/>
              </a:spcAft>
              <a:buClr>
                <a:schemeClr val="dk1"/>
              </a:buClr>
              <a:buSzPts val="1600"/>
              <a:buFont typeface="Arial"/>
              <a:buNone/>
            </a:pPr>
            <a:endParaRPr sz="1600" b="1" i="0" u="none" strike="noStrike" cap="none" dirty="0">
              <a:solidFill>
                <a:schemeClr val="dk1"/>
              </a:solidFill>
              <a:latin typeface="Open Sans"/>
              <a:ea typeface="Open Sans"/>
              <a:cs typeface="Open Sans"/>
              <a:sym typeface="Open Sans"/>
            </a:endParaRPr>
          </a:p>
          <a:p>
            <a:pPr marL="298450" marR="5080" lvl="0" indent="-285750" algn="just" rtl="0">
              <a:lnSpc>
                <a:spcPct val="100000"/>
              </a:lnSpc>
              <a:spcBef>
                <a:spcPts val="100"/>
              </a:spcBef>
              <a:spcAft>
                <a:spcPts val="0"/>
              </a:spcAft>
              <a:buClr>
                <a:schemeClr val="dk1"/>
              </a:buClr>
              <a:buSzPts val="1600"/>
              <a:buFont typeface="Arial"/>
              <a:buChar char="•"/>
            </a:pPr>
            <a:r>
              <a:rPr lang="it-IT" sz="1600" b="0" i="0" u="none" strike="noStrike" cap="none" dirty="0">
                <a:solidFill>
                  <a:schemeClr val="dk1"/>
                </a:solidFill>
                <a:latin typeface="Open Sans"/>
                <a:ea typeface="Open Sans"/>
                <a:cs typeface="Open Sans"/>
                <a:sym typeface="Open Sans"/>
              </a:rPr>
              <a:t>Incentivi riconosciuti </a:t>
            </a:r>
            <a:r>
              <a:rPr lang="it-IT" sz="1600" b="1" i="0" u="none" strike="noStrike" cap="none" dirty="0">
                <a:solidFill>
                  <a:schemeClr val="dk1"/>
                </a:solidFill>
                <a:latin typeface="Open Sans"/>
                <a:ea typeface="Open Sans"/>
                <a:cs typeface="Open Sans"/>
                <a:sym typeface="Open Sans"/>
              </a:rPr>
              <a:t>su impianti &lt; 1MW - </a:t>
            </a:r>
            <a:r>
              <a:rPr lang="it-IT" sz="1600" b="0" i="0" u="none" strike="noStrike" cap="none" dirty="0">
                <a:solidFill>
                  <a:schemeClr val="dk1"/>
                </a:solidFill>
                <a:latin typeface="Open Sans"/>
                <a:ea typeface="Open Sans"/>
                <a:cs typeface="Open Sans"/>
                <a:sym typeface="Open Sans"/>
              </a:rPr>
              <a:t>che entreranno in esercizio dopo RED II  </a:t>
            </a:r>
            <a:r>
              <a:rPr lang="it-IT" sz="1600" b="1" i="0" u="none" strike="noStrike" cap="none" dirty="0">
                <a:solidFill>
                  <a:schemeClr val="dk1"/>
                </a:solidFill>
                <a:latin typeface="Open Sans"/>
                <a:ea typeface="Open Sans"/>
                <a:cs typeface="Open Sans"/>
                <a:sym typeface="Open Sans"/>
              </a:rPr>
              <a:t>- ed erogati sulla quota di energia condivisa</a:t>
            </a:r>
            <a:r>
              <a:rPr lang="it-IT" sz="1600" i="0" u="none" strike="noStrike" cap="none" dirty="0">
                <a:solidFill>
                  <a:schemeClr val="dk1"/>
                </a:solidFill>
                <a:latin typeface="Open Sans"/>
                <a:ea typeface="Open Sans"/>
                <a:cs typeface="Open Sans"/>
                <a:sym typeface="Open Sans"/>
              </a:rPr>
              <a:t> da impianti e  utenze connesse sotto </a:t>
            </a:r>
            <a:r>
              <a:rPr lang="it-IT" sz="1600" b="1" i="0" u="none" strike="noStrike" cap="none" dirty="0">
                <a:solidFill>
                  <a:schemeClr val="dk1"/>
                </a:solidFill>
                <a:latin typeface="Open Sans"/>
                <a:ea typeface="Open Sans"/>
                <a:cs typeface="Open Sans"/>
                <a:sym typeface="Open Sans"/>
              </a:rPr>
              <a:t>la stessa cabina primaria</a:t>
            </a:r>
            <a:endParaRPr sz="1400" b="0" i="0" u="none" strike="noStrike" cap="none" dirty="0">
              <a:solidFill>
                <a:srgbClr val="000000"/>
              </a:solidFill>
              <a:latin typeface="Open Sans"/>
              <a:ea typeface="Open Sans"/>
              <a:cs typeface="Open Sans"/>
              <a:sym typeface="Open Sans"/>
            </a:endParaRPr>
          </a:p>
        </p:txBody>
      </p:sp>
      <p:sp>
        <p:nvSpPr>
          <p:cNvPr id="232" name="Google Shape;232;p4"/>
          <p:cNvSpPr txBox="1"/>
          <p:nvPr/>
        </p:nvSpPr>
        <p:spPr>
          <a:xfrm>
            <a:off x="4474319" y="2051959"/>
            <a:ext cx="4138652" cy="2086459"/>
          </a:xfrm>
          <a:prstGeom prst="rect">
            <a:avLst/>
          </a:prstGeom>
          <a:noFill/>
          <a:ln>
            <a:noFill/>
          </a:ln>
        </p:spPr>
        <p:txBody>
          <a:bodyPr spcFirstLastPara="1" wrap="square" lIns="0" tIns="130800" rIns="0" bIns="0" anchor="t" anchorCtr="0">
            <a:sp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a:solidFill>
                  <a:schemeClr val="accent3"/>
                </a:solidFill>
                <a:latin typeface="Open Sans"/>
                <a:ea typeface="Open Sans"/>
                <a:cs typeface="Open Sans"/>
                <a:sym typeface="Open Sans"/>
              </a:rPr>
              <a:t>Soggetti coinvolti</a:t>
            </a:r>
            <a:endParaRPr sz="1600" b="0" i="0" u="none" strike="noStrike" cap="none">
              <a:solidFill>
                <a:schemeClr val="accent3"/>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Il </a:t>
            </a:r>
            <a:r>
              <a:rPr lang="it-IT" sz="1600" b="1" i="0" u="none" strike="noStrike" cap="none">
                <a:solidFill>
                  <a:schemeClr val="dk1"/>
                </a:solidFill>
                <a:latin typeface="Open Sans"/>
                <a:ea typeface="Open Sans"/>
                <a:cs typeface="Open Sans"/>
                <a:sym typeface="Open Sans"/>
              </a:rPr>
              <a:t>MITE </a:t>
            </a:r>
            <a:r>
              <a:rPr lang="it-IT" sz="1600" b="0" i="0" u="none" strike="noStrike" cap="none">
                <a:solidFill>
                  <a:schemeClr val="dk1"/>
                </a:solidFill>
                <a:latin typeface="Open Sans"/>
                <a:ea typeface="Open Sans"/>
                <a:cs typeface="Open Sans"/>
                <a:sym typeface="Open Sans"/>
              </a:rPr>
              <a:t>è titolare dell'intervento che attuerà tramite </a:t>
            </a:r>
            <a:r>
              <a:rPr lang="it-IT" sz="1600" b="1" i="0" u="none" strike="noStrike" cap="none">
                <a:solidFill>
                  <a:schemeClr val="dk1"/>
                </a:solidFill>
                <a:latin typeface="Open Sans"/>
                <a:ea typeface="Open Sans"/>
                <a:cs typeface="Open Sans"/>
                <a:sym typeface="Open Sans"/>
              </a:rPr>
              <a:t>GSE S.p.A</a:t>
            </a:r>
            <a:endParaRPr sz="1600" b="1" i="0" u="none" strike="noStrike" cap="none">
              <a:solidFill>
                <a:schemeClr val="dk1"/>
              </a:solidFill>
              <a:latin typeface="Open Sans"/>
              <a:ea typeface="Open Sans"/>
              <a:cs typeface="Open Sans"/>
              <a:sym typeface="Open Sans"/>
            </a:endParaRPr>
          </a:p>
          <a:p>
            <a:pPr marL="321310" marR="0" lvl="0" indent="-285750" algn="l" rtl="0">
              <a:lnSpc>
                <a:spcPct val="100000"/>
              </a:lnSpc>
              <a:spcBef>
                <a:spcPts val="935"/>
              </a:spcBef>
              <a:spcAft>
                <a:spcPts val="0"/>
              </a:spcAft>
              <a:buClr>
                <a:schemeClr val="dk1"/>
              </a:buClr>
              <a:buSzPts val="1600"/>
              <a:buFont typeface="Arial"/>
              <a:buChar char="•"/>
            </a:pPr>
            <a:r>
              <a:rPr lang="it-IT" sz="1600" b="0" i="0" u="none" strike="noStrike" cap="none">
                <a:solidFill>
                  <a:schemeClr val="dk1"/>
                </a:solidFill>
                <a:latin typeface="Open Sans"/>
                <a:ea typeface="Open Sans"/>
                <a:cs typeface="Open Sans"/>
                <a:sym typeface="Open Sans"/>
              </a:rPr>
              <a:t>Saranno coinvolti le Regioni, </a:t>
            </a:r>
            <a:r>
              <a:rPr lang="it-IT" sz="1600" b="1" i="0" u="none" strike="noStrike" cap="none">
                <a:solidFill>
                  <a:schemeClr val="dk1"/>
                </a:solidFill>
                <a:latin typeface="Open Sans"/>
                <a:ea typeface="Open Sans"/>
                <a:cs typeface="Open Sans"/>
                <a:sym typeface="Open Sans"/>
              </a:rPr>
              <a:t>i </a:t>
            </a:r>
            <a:r>
              <a:rPr lang="it-IT" sz="1600" b="1" i="0" u="none" strike="noStrike" cap="none">
                <a:solidFill>
                  <a:srgbClr val="0C0C0C"/>
                </a:solidFill>
                <a:latin typeface="Open Sans"/>
                <a:ea typeface="Open Sans"/>
                <a:cs typeface="Open Sans"/>
                <a:sym typeface="Open Sans"/>
              </a:rPr>
              <a:t>comuni con </a:t>
            </a:r>
            <a:r>
              <a:rPr lang="it-IT" sz="1600" b="1" i="0" u="none" strike="noStrike" cap="none">
                <a:solidFill>
                  <a:schemeClr val="dk1"/>
                </a:solidFill>
                <a:latin typeface="Open Sans"/>
                <a:ea typeface="Open Sans"/>
                <a:cs typeface="Open Sans"/>
                <a:sym typeface="Open Sans"/>
              </a:rPr>
              <a:t>&lt; 5.000 ab. </a:t>
            </a:r>
            <a:r>
              <a:rPr lang="it-IT" sz="1600" b="0" i="0" u="none" strike="noStrike" cap="none">
                <a:solidFill>
                  <a:schemeClr val="dk1"/>
                </a:solidFill>
                <a:latin typeface="Open Sans"/>
                <a:ea typeface="Open Sans"/>
                <a:cs typeface="Open Sans"/>
                <a:sym typeface="Open Sans"/>
              </a:rPr>
              <a:t>i </a:t>
            </a:r>
            <a:r>
              <a:rPr lang="it-IT" sz="1600" b="1" i="0" u="none" strike="noStrike" cap="none">
                <a:solidFill>
                  <a:srgbClr val="0C0C0C"/>
                </a:solidFill>
                <a:latin typeface="Open Sans"/>
                <a:ea typeface="Open Sans"/>
                <a:cs typeface="Open Sans"/>
                <a:sym typeface="Open Sans"/>
              </a:rPr>
              <a:t>condomini, i gruppi di consumatori, gli enti del terzo settore, le cooperative,</a:t>
            </a:r>
            <a:r>
              <a:rPr lang="it-IT" sz="1600" b="1" i="0" u="none" strike="noStrike" cap="none">
                <a:solidFill>
                  <a:schemeClr val="dk1"/>
                </a:solidFill>
                <a:latin typeface="Open Sans"/>
                <a:ea typeface="Open Sans"/>
                <a:cs typeface="Open Sans"/>
                <a:sym typeface="Open Sans"/>
              </a:rPr>
              <a:t> le pmi</a:t>
            </a:r>
            <a:endParaRPr sz="1600" b="0" i="0" u="none" strike="noStrike" cap="none">
              <a:solidFill>
                <a:schemeClr val="dk1"/>
              </a:solidFill>
              <a:latin typeface="Open Sans"/>
              <a:ea typeface="Open Sans"/>
              <a:cs typeface="Open Sans"/>
              <a:sym typeface="Open Sans"/>
            </a:endParaRPr>
          </a:p>
        </p:txBody>
      </p:sp>
      <p:sp>
        <p:nvSpPr>
          <p:cNvPr id="233" name="Google Shape;233;p4"/>
          <p:cNvSpPr/>
          <p:nvPr/>
        </p:nvSpPr>
        <p:spPr>
          <a:xfrm>
            <a:off x="4509189" y="4226925"/>
            <a:ext cx="4248473" cy="2239562"/>
          </a:xfrm>
          <a:custGeom>
            <a:avLst/>
            <a:gdLst/>
            <a:ahLst/>
            <a:cxnLst/>
            <a:rect l="l" t="t" r="r" b="b"/>
            <a:pathLst>
              <a:path w="5791200" h="2313940" extrusionOk="0">
                <a:moveTo>
                  <a:pt x="5791200" y="0"/>
                </a:moveTo>
                <a:lnTo>
                  <a:pt x="0" y="0"/>
                </a:lnTo>
                <a:lnTo>
                  <a:pt x="0" y="2313432"/>
                </a:lnTo>
                <a:lnTo>
                  <a:pt x="5791200" y="2313432"/>
                </a:lnTo>
                <a:lnTo>
                  <a:pt x="5791200" y="0"/>
                </a:lnTo>
                <a:close/>
              </a:path>
            </a:pathLst>
          </a:custGeom>
          <a:solidFill>
            <a:schemeClr val="accent3">
              <a:alpha val="49411"/>
            </a:schemeClr>
          </a:solidFill>
          <a:ln>
            <a:noFill/>
          </a:ln>
        </p:spPr>
        <p:txBody>
          <a:bodyPr spcFirstLastPara="1" wrap="square" lIns="0" tIns="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it-IT" sz="1600" b="1" i="0" u="none" strike="noStrike" cap="none" dirty="0">
                <a:solidFill>
                  <a:schemeClr val="dk1"/>
                </a:solidFill>
                <a:latin typeface="Open Sans"/>
                <a:ea typeface="Open Sans"/>
                <a:cs typeface="Open Sans"/>
                <a:sym typeface="Open Sans"/>
              </a:rPr>
              <a:t>Modalità di attuazione</a:t>
            </a:r>
            <a:endParaRPr sz="1400" b="0" i="0" u="none" strike="noStrike" cap="none" dirty="0">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0" i="0" u="none" strike="noStrike" cap="none" dirty="0">
                <a:solidFill>
                  <a:schemeClr val="dk1"/>
                </a:solidFill>
                <a:latin typeface="Open Sans"/>
                <a:ea typeface="Open Sans"/>
                <a:cs typeface="Open Sans"/>
                <a:sym typeface="Open Sans"/>
              </a:rPr>
              <a:t>È in corso di redazione il </a:t>
            </a:r>
            <a:r>
              <a:rPr lang="it-IT" sz="1600" b="1" i="0" u="none" strike="noStrike" cap="none" dirty="0">
                <a:solidFill>
                  <a:schemeClr val="dk1"/>
                </a:solidFill>
                <a:latin typeface="Open Sans"/>
                <a:ea typeface="Open Sans"/>
                <a:cs typeface="Open Sans"/>
                <a:sym typeface="Open Sans"/>
              </a:rPr>
              <a:t>Decreto di riparto delle risorse disponibili tra le Regioni</a:t>
            </a:r>
            <a:r>
              <a:rPr lang="it-IT" sz="1600" b="0" i="0" u="none" strike="noStrike" cap="none" dirty="0">
                <a:solidFill>
                  <a:schemeClr val="dk1"/>
                </a:solidFill>
                <a:latin typeface="Open Sans"/>
                <a:ea typeface="Open Sans"/>
                <a:cs typeface="Open Sans"/>
                <a:sym typeface="Open Sans"/>
              </a:rPr>
              <a:t>, secondo un criterio di n. Comuni &lt; 5000 abitanti. </a:t>
            </a:r>
            <a:endParaRPr sz="1400" b="0" i="0" u="none" strike="noStrike" cap="none" dirty="0">
              <a:solidFill>
                <a:srgbClr val="000000"/>
              </a:solidFill>
              <a:latin typeface="Open Sans"/>
              <a:ea typeface="Open Sans"/>
              <a:cs typeface="Open Sans"/>
              <a:sym typeface="Open Sans"/>
            </a:endParaRPr>
          </a:p>
          <a:p>
            <a:pPr marL="298450" marR="0" lvl="0" indent="-285750" algn="l" rtl="0">
              <a:lnSpc>
                <a:spcPct val="100000"/>
              </a:lnSpc>
              <a:spcBef>
                <a:spcPts val="1030"/>
              </a:spcBef>
              <a:spcAft>
                <a:spcPts val="0"/>
              </a:spcAft>
              <a:buClr>
                <a:schemeClr val="dk1"/>
              </a:buClr>
              <a:buSzPts val="1600"/>
              <a:buFont typeface="Arial"/>
              <a:buChar char="•"/>
            </a:pPr>
            <a:r>
              <a:rPr lang="it-IT" sz="1600" b="0" i="0" u="none" strike="noStrike" cap="none" dirty="0">
                <a:solidFill>
                  <a:schemeClr val="dk1"/>
                </a:solidFill>
                <a:latin typeface="Open Sans"/>
                <a:ea typeface="Open Sans"/>
                <a:cs typeface="Open Sans"/>
                <a:sym typeface="Open Sans"/>
              </a:rPr>
              <a:t>Le norme regolamentari sulle Comunità energetiche sono state integrate con il Decreto RED II</a:t>
            </a:r>
            <a:endParaRPr sz="1400" b="0" i="0" u="none" strike="noStrike" cap="none" dirty="0">
              <a:solidFill>
                <a:srgbClr val="000000"/>
              </a:solidFill>
              <a:latin typeface="Open Sans"/>
              <a:ea typeface="Open Sans"/>
              <a:cs typeface="Open Sans"/>
              <a:sym typeface="Open Sans"/>
            </a:endParaRPr>
          </a:p>
        </p:txBody>
      </p:sp>
      <p:sp>
        <p:nvSpPr>
          <p:cNvPr id="234" name="Google Shape;234;p4"/>
          <p:cNvSpPr txBox="1"/>
          <p:nvPr/>
        </p:nvSpPr>
        <p:spPr>
          <a:xfrm>
            <a:off x="647563" y="1243835"/>
            <a:ext cx="7704857" cy="800179"/>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lt1"/>
                </a:solidFill>
                <a:latin typeface="Open Sans"/>
                <a:ea typeface="Open Sans"/>
                <a:cs typeface="Open Sans"/>
                <a:sym typeface="Open Sans"/>
              </a:rPr>
              <a:t>2,2 mld/EUR dal PNRR</a:t>
            </a:r>
            <a:endParaRPr sz="14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it-IT" sz="1400" b="1" i="0" u="none" strike="noStrike" cap="none">
                <a:solidFill>
                  <a:schemeClr val="lt1"/>
                </a:solidFill>
                <a:latin typeface="Open Sans"/>
                <a:ea typeface="Open Sans"/>
                <a:cs typeface="Open Sans"/>
                <a:sym typeface="Open Sans"/>
              </a:rPr>
              <a:t>Entro il 30/06/2026 dovranno essere state sostenute 2000 comunità energetiche e prodotti 2000 MW di nuova energia condivisa  </a:t>
            </a:r>
            <a:endParaRPr sz="1400" b="1" i="0" u="none" strike="noStrike" cap="none">
              <a:solidFill>
                <a:schemeClr val="lt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3379</Words>
  <Application>Microsoft Office PowerPoint</Application>
  <PresentationFormat>Presentazione su schermo (4:3)</PresentationFormat>
  <Paragraphs>316</Paragraphs>
  <Slides>20</Slides>
  <Notes>20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Avenir</vt:lpstr>
      <vt:lpstr>Open Sans</vt:lpstr>
      <vt:lpstr>Titillium Web</vt:lpstr>
      <vt:lpstr>Verdana</vt:lpstr>
      <vt:lpstr>Roboto</vt:lpstr>
      <vt:lpstr>Calibri</vt:lpstr>
      <vt:lpstr>Arial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Grafica</dc:creator>
  <cp:lastModifiedBy>Promopa Fondazione</cp:lastModifiedBy>
  <cp:revision>26</cp:revision>
  <dcterms:created xsi:type="dcterms:W3CDTF">2010-05-25T15:56:55Z</dcterms:created>
  <dcterms:modified xsi:type="dcterms:W3CDTF">2022-04-15T06:34:36Z</dcterms:modified>
</cp:coreProperties>
</file>