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9" r:id="rId2"/>
    <p:sldMasterId id="2147483660" r:id="rId3"/>
  </p:sldMasterIdLst>
  <p:notesMasterIdLst>
    <p:notesMasterId r:id="rId29"/>
  </p:notesMasterIdLst>
  <p:sldIdLst>
    <p:sldId id="489" r:id="rId4"/>
    <p:sldId id="490" r:id="rId5"/>
    <p:sldId id="492" r:id="rId6"/>
    <p:sldId id="493" r:id="rId7"/>
    <p:sldId id="494" r:id="rId8"/>
    <p:sldId id="458" r:id="rId9"/>
    <p:sldId id="459" r:id="rId10"/>
    <p:sldId id="460" r:id="rId11"/>
    <p:sldId id="498" r:id="rId12"/>
    <p:sldId id="461" r:id="rId13"/>
    <p:sldId id="462" r:id="rId14"/>
    <p:sldId id="463" r:id="rId15"/>
    <p:sldId id="496" r:id="rId16"/>
    <p:sldId id="465" r:id="rId17"/>
    <p:sldId id="466" r:id="rId18"/>
    <p:sldId id="467" r:id="rId19"/>
    <p:sldId id="468" r:id="rId20"/>
    <p:sldId id="469" r:id="rId21"/>
    <p:sldId id="497" r:id="rId22"/>
    <p:sldId id="471" r:id="rId23"/>
    <p:sldId id="476" r:id="rId24"/>
    <p:sldId id="477" r:id="rId25"/>
    <p:sldId id="479" r:id="rId26"/>
    <p:sldId id="480" r:id="rId27"/>
    <p:sldId id="495" r:id="rId2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e borra" initials="sb" lastIdx="9" clrIdx="0">
    <p:extLst>
      <p:ext uri="{19B8F6BF-5375-455C-9EA6-DF929625EA0E}">
        <p15:presenceInfo xmlns="" xmlns:p15="http://schemas.microsoft.com/office/powerpoint/2012/main" userId="a9a3ec74515ccb5b" providerId="Windows Live"/>
      </p:ext>
    </p:extLst>
  </p:cmAuthor>
  <p:cmAuthor id="2" name="Francesco Bono" initials="FB" lastIdx="2" clrIdx="1">
    <p:extLst>
      <p:ext uri="{19B8F6BF-5375-455C-9EA6-DF929625EA0E}">
        <p15:presenceInfo xmlns="" xmlns:p15="http://schemas.microsoft.com/office/powerpoint/2012/main" userId="Francesco Bo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BBB59"/>
    <a:srgbClr val="70B3C8"/>
    <a:srgbClr val="FFCC00"/>
    <a:srgbClr val="C50C1F"/>
    <a:srgbClr val="CCECFF"/>
    <a:srgbClr val="CC9900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4305B8-AD3A-4C41-BC07-6F84A368ED87}" v="159" dt="2022-04-11T07:55:07.170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11" autoAdjust="0"/>
    <p:restoredTop sz="60935" autoAdjust="0"/>
  </p:normalViewPr>
  <p:slideViewPr>
    <p:cSldViewPr>
      <p:cViewPr varScale="1">
        <p:scale>
          <a:sx n="68" d="100"/>
          <a:sy n="68" d="100"/>
        </p:scale>
        <p:origin x="-138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299" y="5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47" Type="http://schemas.microsoft.com/office/2016/11/relationships/changesInfo" Target="changesInfos/changesInfo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derica Palermo" userId="379dd787c6fc6329" providerId="LiveId" clId="{E74305B8-AD3A-4C41-BC07-6F84A368ED87}"/>
    <pc:docChg chg="undo redo custSel delSld modSld addMainMaster modMainMaster">
      <pc:chgData name="Federica Palermo" userId="379dd787c6fc6329" providerId="LiveId" clId="{E74305B8-AD3A-4C41-BC07-6F84A368ED87}" dt="2022-04-11T07:55:21.080" v="1435" actId="1076"/>
      <pc:docMkLst>
        <pc:docMk/>
      </pc:docMkLst>
      <pc:sldChg chg="addSp delSp modSp del mod modClrScheme chgLayout">
        <pc:chgData name="Federica Palermo" userId="379dd787c6fc6329" providerId="LiveId" clId="{E74305B8-AD3A-4C41-BC07-6F84A368ED87}" dt="2022-04-08T07:38:09.831" v="52" actId="2696"/>
        <pc:sldMkLst>
          <pc:docMk/>
          <pc:sldMk cId="3276292539" sldId="456"/>
        </pc:sldMkLst>
        <pc:spChg chg="add del mod">
          <ac:chgData name="Federica Palermo" userId="379dd787c6fc6329" providerId="LiveId" clId="{E74305B8-AD3A-4C41-BC07-6F84A368ED87}" dt="2022-04-08T07:36:23.612" v="9"/>
          <ac:spMkLst>
            <pc:docMk/>
            <pc:sldMk cId="3276292539" sldId="456"/>
            <ac:spMk id="5" creationId="{9CC3FD05-E68C-404D-B642-13DDEDE9AF57}"/>
          </ac:spMkLst>
        </pc:spChg>
        <pc:spChg chg="mod ord">
          <ac:chgData name="Federica Palermo" userId="379dd787c6fc6329" providerId="LiveId" clId="{E74305B8-AD3A-4C41-BC07-6F84A368ED87}" dt="2022-04-08T07:36:23.612" v="9"/>
          <ac:spMkLst>
            <pc:docMk/>
            <pc:sldMk cId="3276292539" sldId="456"/>
            <ac:spMk id="7" creationId="{1185AD68-0E19-E647-8756-7C0999FA63D6}"/>
          </ac:spMkLst>
        </pc:spChg>
        <pc:spChg chg="mod ord">
          <ac:chgData name="Federica Palermo" userId="379dd787c6fc6329" providerId="LiveId" clId="{E74305B8-AD3A-4C41-BC07-6F84A368ED87}" dt="2022-04-08T07:36:23.612" v="9"/>
          <ac:spMkLst>
            <pc:docMk/>
            <pc:sldMk cId="3276292539" sldId="456"/>
            <ac:spMk id="8" creationId="{4A2C6479-DE39-4448-96B5-1426A9999E6F}"/>
          </ac:spMkLst>
        </pc:spChg>
      </pc:sldChg>
      <pc:sldChg chg="modSp del mod">
        <pc:chgData name="Federica Palermo" userId="379dd787c6fc6329" providerId="LiveId" clId="{E74305B8-AD3A-4C41-BC07-6F84A368ED87}" dt="2022-04-08T07:43:46.731" v="69" actId="2696"/>
        <pc:sldMkLst>
          <pc:docMk/>
          <pc:sldMk cId="3325301211" sldId="457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3325301211" sldId="457"/>
            <ac:spMk id="3" creationId="{CCEF3F0E-9866-394E-8CCC-B736CFA4C515}"/>
          </ac:spMkLst>
        </pc:spChg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3325301211" sldId="457"/>
            <ac:spMk id="5" creationId="{7411208F-8A5D-1E45-9776-9306E80A218D}"/>
          </ac:spMkLst>
        </pc:spChg>
      </pc:sldChg>
      <pc:sldChg chg="modSp setBg">
        <pc:chgData name="Federica Palermo" userId="379dd787c6fc6329" providerId="LiveId" clId="{E74305B8-AD3A-4C41-BC07-6F84A368ED87}" dt="2022-04-08T07:45:30.471" v="128"/>
        <pc:sldMkLst>
          <pc:docMk/>
          <pc:sldMk cId="3926905283" sldId="458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3926905283" sldId="458"/>
            <ac:spMk id="2" creationId="{B84E9489-72C3-4B48-9400-7A69C741B722}"/>
          </ac:spMkLst>
        </pc:spChg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3926905283" sldId="458"/>
            <ac:spMk id="7" creationId="{33724FEE-8420-C84F-AB18-1DCD551B91A3}"/>
          </ac:spMkLst>
        </pc:spChg>
      </pc:sldChg>
      <pc:sldChg chg="delSp modSp">
        <pc:chgData name="Federica Palermo" userId="379dd787c6fc6329" providerId="LiveId" clId="{E74305B8-AD3A-4C41-BC07-6F84A368ED87}" dt="2022-04-08T07:44:42.232" v="125" actId="21"/>
        <pc:sldMkLst>
          <pc:docMk/>
          <pc:sldMk cId="75894566" sldId="459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75894566" sldId="459"/>
            <ac:spMk id="5" creationId="{235AC289-569E-E442-8974-5371169BC1FA}"/>
          </ac:spMkLst>
        </pc:spChg>
        <pc:picChg chg="del">
          <ac:chgData name="Federica Palermo" userId="379dd787c6fc6329" providerId="LiveId" clId="{E74305B8-AD3A-4C41-BC07-6F84A368ED87}" dt="2022-04-08T07:44:42.232" v="125" actId="21"/>
          <ac:picMkLst>
            <pc:docMk/>
            <pc:sldMk cId="75894566" sldId="459"/>
            <ac:picMk id="10" creationId="{348337C8-90FF-2A41-9E32-9DF7B63713CB}"/>
          </ac:picMkLst>
        </pc:picChg>
      </pc:sldChg>
      <pc:sldChg chg="delSp modSp mod">
        <pc:chgData name="Federica Palermo" userId="379dd787c6fc6329" providerId="LiveId" clId="{E74305B8-AD3A-4C41-BC07-6F84A368ED87}" dt="2022-04-11T06:42:00.534" v="294" actId="313"/>
        <pc:sldMkLst>
          <pc:docMk/>
          <pc:sldMk cId="3076884394" sldId="460"/>
        </pc:sldMkLst>
        <pc:spChg chg="mod">
          <ac:chgData name="Federica Palermo" userId="379dd787c6fc6329" providerId="LiveId" clId="{E74305B8-AD3A-4C41-BC07-6F84A368ED87}" dt="2022-04-11T06:42:00.534" v="294" actId="313"/>
          <ac:spMkLst>
            <pc:docMk/>
            <pc:sldMk cId="3076884394" sldId="460"/>
            <ac:spMk id="5" creationId="{9F0C136D-7300-4E19-B6A0-0EF6DF796610}"/>
          </ac:spMkLst>
        </pc:spChg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3076884394" sldId="460"/>
            <ac:spMk id="7" creationId="{3F98C714-9ADA-7E41-BA8B-54BB74CE7FE6}"/>
          </ac:spMkLst>
        </pc:spChg>
        <pc:picChg chg="del">
          <ac:chgData name="Federica Palermo" userId="379dd787c6fc6329" providerId="LiveId" clId="{E74305B8-AD3A-4C41-BC07-6F84A368ED87}" dt="2022-04-08T07:48:53.105" v="132" actId="21"/>
          <ac:picMkLst>
            <pc:docMk/>
            <pc:sldMk cId="3076884394" sldId="460"/>
            <ac:picMk id="15" creationId="{B183EE74-5260-D64C-A2BD-B26276524B60}"/>
          </ac:picMkLst>
        </pc:picChg>
        <pc:picChg chg="mod">
          <ac:chgData name="Federica Palermo" userId="379dd787c6fc6329" providerId="LiveId" clId="{E74305B8-AD3A-4C41-BC07-6F84A368ED87}" dt="2022-04-08T09:30:28.876" v="161" actId="1076"/>
          <ac:picMkLst>
            <pc:docMk/>
            <pc:sldMk cId="3076884394" sldId="460"/>
            <ac:picMk id="1026" creationId="{00000000-0000-0000-0000-000000000000}"/>
          </ac:picMkLst>
        </pc:picChg>
      </pc:sldChg>
      <pc:sldChg chg="delSp modSp mod">
        <pc:chgData name="Federica Palermo" userId="379dd787c6fc6329" providerId="LiveId" clId="{E74305B8-AD3A-4C41-BC07-6F84A368ED87}" dt="2022-04-11T07:14:24.820" v="694" actId="20577"/>
        <pc:sldMkLst>
          <pc:docMk/>
          <pc:sldMk cId="4132899142" sldId="461"/>
        </pc:sldMkLst>
        <pc:spChg chg="mod">
          <ac:chgData name="Federica Palermo" userId="379dd787c6fc6329" providerId="LiveId" clId="{E74305B8-AD3A-4C41-BC07-6F84A368ED87}" dt="2022-04-11T06:43:17.859" v="317" actId="1076"/>
          <ac:spMkLst>
            <pc:docMk/>
            <pc:sldMk cId="4132899142" sldId="461"/>
            <ac:spMk id="2" creationId="{77225BF8-172F-4098-B908-00029B360AAE}"/>
          </ac:spMkLst>
        </pc:spChg>
        <pc:spChg chg="mod">
          <ac:chgData name="Federica Palermo" userId="379dd787c6fc6329" providerId="LiveId" clId="{E74305B8-AD3A-4C41-BC07-6F84A368ED87}" dt="2022-04-11T07:14:24.820" v="694" actId="20577"/>
          <ac:spMkLst>
            <pc:docMk/>
            <pc:sldMk cId="4132899142" sldId="461"/>
            <ac:spMk id="6" creationId="{113815F9-6C0F-4C71-AC27-F9E13979E196}"/>
          </ac:spMkLst>
        </pc:spChg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4132899142" sldId="461"/>
            <ac:spMk id="8" creationId="{A9960428-3822-B743-97AF-F29EB84D58A8}"/>
          </ac:spMkLst>
        </pc:spChg>
        <pc:spChg chg="mod">
          <ac:chgData name="Federica Palermo" userId="379dd787c6fc6329" providerId="LiveId" clId="{E74305B8-AD3A-4C41-BC07-6F84A368ED87}" dt="2022-04-11T07:12:49.083" v="658" actId="14100"/>
          <ac:spMkLst>
            <pc:docMk/>
            <pc:sldMk cId="4132899142" sldId="461"/>
            <ac:spMk id="10" creationId="{81EB470E-2712-48FE-A5E0-75DE90D403A1}"/>
          </ac:spMkLst>
        </pc:spChg>
        <pc:spChg chg="mod">
          <ac:chgData name="Federica Palermo" userId="379dd787c6fc6329" providerId="LiveId" clId="{E74305B8-AD3A-4C41-BC07-6F84A368ED87}" dt="2022-04-11T07:11:22.438" v="655" actId="20577"/>
          <ac:spMkLst>
            <pc:docMk/>
            <pc:sldMk cId="4132899142" sldId="461"/>
            <ac:spMk id="11" creationId="{ECA0D079-888E-441D-B6BF-AA6718D9D8C5}"/>
          </ac:spMkLst>
        </pc:spChg>
        <pc:spChg chg="mod">
          <ac:chgData name="Federica Palermo" userId="379dd787c6fc6329" providerId="LiveId" clId="{E74305B8-AD3A-4C41-BC07-6F84A368ED87}" dt="2022-04-11T06:42:16.787" v="295" actId="1076"/>
          <ac:spMkLst>
            <pc:docMk/>
            <pc:sldMk cId="4132899142" sldId="461"/>
            <ac:spMk id="14" creationId="{3E12F418-A333-48EA-947D-9C30C8E12DF8}"/>
          </ac:spMkLst>
        </pc:spChg>
        <pc:picChg chg="del">
          <ac:chgData name="Federica Palermo" userId="379dd787c6fc6329" providerId="LiveId" clId="{E74305B8-AD3A-4C41-BC07-6F84A368ED87}" dt="2022-04-08T07:43:30.870" v="68" actId="21"/>
          <ac:picMkLst>
            <pc:docMk/>
            <pc:sldMk cId="4132899142" sldId="461"/>
            <ac:picMk id="15" creationId="{E1223DF0-5906-404E-83D4-2BC896B97370}"/>
          </ac:picMkLst>
        </pc:picChg>
      </pc:sldChg>
      <pc:sldChg chg="delSp modSp mod">
        <pc:chgData name="Federica Palermo" userId="379dd787c6fc6329" providerId="LiveId" clId="{E74305B8-AD3A-4C41-BC07-6F84A368ED87}" dt="2022-04-11T07:11:54.961" v="656" actId="1076"/>
        <pc:sldMkLst>
          <pc:docMk/>
          <pc:sldMk cId="491526658" sldId="462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491526658" sldId="462"/>
            <ac:spMk id="7" creationId="{6D20E605-07DB-9E4D-A7BA-2816DF1F376E}"/>
          </ac:spMkLst>
        </pc:spChg>
        <pc:spChg chg="mod">
          <ac:chgData name="Federica Palermo" userId="379dd787c6fc6329" providerId="LiveId" clId="{E74305B8-AD3A-4C41-BC07-6F84A368ED87}" dt="2022-04-11T07:11:54.961" v="656" actId="1076"/>
          <ac:spMkLst>
            <pc:docMk/>
            <pc:sldMk cId="491526658" sldId="462"/>
            <ac:spMk id="9" creationId="{A7CB0666-D676-488F-9000-7E3B2E8EE210}"/>
          </ac:spMkLst>
        </pc:spChg>
        <pc:picChg chg="del">
          <ac:chgData name="Federica Palermo" userId="379dd787c6fc6329" providerId="LiveId" clId="{E74305B8-AD3A-4C41-BC07-6F84A368ED87}" dt="2022-04-08T07:48:45.961" v="131" actId="21"/>
          <ac:picMkLst>
            <pc:docMk/>
            <pc:sldMk cId="491526658" sldId="462"/>
            <ac:picMk id="10" creationId="{004FAEC2-950D-EE46-8681-805AB9028EB3}"/>
          </ac:picMkLst>
        </pc:picChg>
      </pc:sldChg>
      <pc:sldChg chg="delSp modSp mod">
        <pc:chgData name="Federica Palermo" userId="379dd787c6fc6329" providerId="LiveId" clId="{E74305B8-AD3A-4C41-BC07-6F84A368ED87}" dt="2022-04-11T07:12:11.512" v="657" actId="1076"/>
        <pc:sldMkLst>
          <pc:docMk/>
          <pc:sldMk cId="1670341528" sldId="463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1670341528" sldId="463"/>
            <ac:spMk id="7" creationId="{69EDE4BB-1D61-A049-8915-87EB770FAC07}"/>
          </ac:spMkLst>
        </pc:spChg>
        <pc:spChg chg="mod">
          <ac:chgData name="Federica Palermo" userId="379dd787c6fc6329" providerId="LiveId" clId="{E74305B8-AD3A-4C41-BC07-6F84A368ED87}" dt="2022-04-11T07:12:11.512" v="657" actId="1076"/>
          <ac:spMkLst>
            <pc:docMk/>
            <pc:sldMk cId="1670341528" sldId="463"/>
            <ac:spMk id="9" creationId="{A7CB0666-D676-488F-9000-7E3B2E8EE210}"/>
          </ac:spMkLst>
        </pc:spChg>
        <pc:picChg chg="del">
          <ac:chgData name="Federica Palermo" userId="379dd787c6fc6329" providerId="LiveId" clId="{E74305B8-AD3A-4C41-BC07-6F84A368ED87}" dt="2022-04-08T07:48:35.656" v="129" actId="21"/>
          <ac:picMkLst>
            <pc:docMk/>
            <pc:sldMk cId="1670341528" sldId="463"/>
            <ac:picMk id="10" creationId="{B233C7DD-EB06-CA43-8B42-874317630D42}"/>
          </ac:picMkLst>
        </pc:picChg>
      </pc:sldChg>
      <pc:sldChg chg="modSp">
        <pc:chgData name="Federica Palermo" userId="379dd787c6fc6329" providerId="LiveId" clId="{E74305B8-AD3A-4C41-BC07-6F84A368ED87}" dt="2022-04-08T07:36:22.525" v="8"/>
        <pc:sldMkLst>
          <pc:docMk/>
          <pc:sldMk cId="4182591817" sldId="464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4182591817" sldId="464"/>
            <ac:spMk id="7" creationId="{49454D2B-B95E-3B49-BF10-F0C6D647DBBE}"/>
          </ac:spMkLst>
        </pc:spChg>
      </pc:sldChg>
      <pc:sldChg chg="delSp modSp">
        <pc:chgData name="Federica Palermo" userId="379dd787c6fc6329" providerId="LiveId" clId="{E74305B8-AD3A-4C41-BC07-6F84A368ED87}" dt="2022-04-08T07:48:39.920" v="130" actId="21"/>
        <pc:sldMkLst>
          <pc:docMk/>
          <pc:sldMk cId="2923349044" sldId="465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2923349044" sldId="465"/>
            <ac:spMk id="7" creationId="{95456DCD-8E52-0540-91FE-0EB450EDC1B8}"/>
          </ac:spMkLst>
        </pc:spChg>
        <pc:picChg chg="del">
          <ac:chgData name="Federica Palermo" userId="379dd787c6fc6329" providerId="LiveId" clId="{E74305B8-AD3A-4C41-BC07-6F84A368ED87}" dt="2022-04-08T07:48:39.920" v="130" actId="21"/>
          <ac:picMkLst>
            <pc:docMk/>
            <pc:sldMk cId="2923349044" sldId="465"/>
            <ac:picMk id="16" creationId="{81B1E1F4-AD5E-934D-8CC4-F315948BD474}"/>
          </ac:picMkLst>
        </pc:picChg>
      </pc:sldChg>
      <pc:sldChg chg="delSp modSp mod">
        <pc:chgData name="Federica Palermo" userId="379dd787c6fc6329" providerId="LiveId" clId="{E74305B8-AD3A-4C41-BC07-6F84A368ED87}" dt="2022-04-11T07:14:42.814" v="695" actId="1076"/>
        <pc:sldMkLst>
          <pc:docMk/>
          <pc:sldMk cId="2828893717" sldId="466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2828893717" sldId="466"/>
            <ac:spMk id="7" creationId="{AC6DA004-D486-9C44-BF85-51C422DB9955}"/>
          </ac:spMkLst>
        </pc:spChg>
        <pc:spChg chg="mod">
          <ac:chgData name="Federica Palermo" userId="379dd787c6fc6329" providerId="LiveId" clId="{E74305B8-AD3A-4C41-BC07-6F84A368ED87}" dt="2022-04-11T07:14:42.814" v="695" actId="1076"/>
          <ac:spMkLst>
            <pc:docMk/>
            <pc:sldMk cId="2828893717" sldId="466"/>
            <ac:spMk id="11" creationId="{6473CA59-235D-436E-9082-92E009E5E9E6}"/>
          </ac:spMkLst>
        </pc:spChg>
        <pc:picChg chg="del">
          <ac:chgData name="Federica Palermo" userId="379dd787c6fc6329" providerId="LiveId" clId="{E74305B8-AD3A-4C41-BC07-6F84A368ED87}" dt="2022-04-08T07:49:01.316" v="133" actId="21"/>
          <ac:picMkLst>
            <pc:docMk/>
            <pc:sldMk cId="2828893717" sldId="466"/>
            <ac:picMk id="10" creationId="{34B22E45-870A-2849-81C5-2899E4C4EE0C}"/>
          </ac:picMkLst>
        </pc:picChg>
      </pc:sldChg>
      <pc:sldChg chg="delSp modSp">
        <pc:chgData name="Federica Palermo" userId="379dd787c6fc6329" providerId="LiveId" clId="{E74305B8-AD3A-4C41-BC07-6F84A368ED87}" dt="2022-04-11T07:22:41.559" v="780"/>
        <pc:sldMkLst>
          <pc:docMk/>
          <pc:sldMk cId="306154247" sldId="467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306154247" sldId="467"/>
            <ac:spMk id="6" creationId="{D8F7F11F-9FC2-924F-8E7D-3C4857E3BD91}"/>
          </ac:spMkLst>
        </pc:spChg>
        <pc:graphicFrameChg chg="mod">
          <ac:chgData name="Federica Palermo" userId="379dd787c6fc6329" providerId="LiveId" clId="{E74305B8-AD3A-4C41-BC07-6F84A368ED87}" dt="2022-04-11T07:22:41.559" v="780"/>
          <ac:graphicFrameMkLst>
            <pc:docMk/>
            <pc:sldMk cId="306154247" sldId="467"/>
            <ac:graphicFrameMk id="8" creationId="{A9B5AF0D-B1BC-4FB0-A717-5CE0763A6DF4}"/>
          </ac:graphicFrameMkLst>
        </pc:graphicFrameChg>
        <pc:picChg chg="del">
          <ac:chgData name="Federica Palermo" userId="379dd787c6fc6329" providerId="LiveId" clId="{E74305B8-AD3A-4C41-BC07-6F84A368ED87}" dt="2022-04-08T07:49:06.721" v="134" actId="21"/>
          <ac:picMkLst>
            <pc:docMk/>
            <pc:sldMk cId="306154247" sldId="467"/>
            <ac:picMk id="10" creationId="{D2A5482D-25D4-4748-81F2-789FE91BE659}"/>
          </ac:picMkLst>
        </pc:picChg>
      </pc:sldChg>
      <pc:sldChg chg="delSp modSp">
        <pc:chgData name="Federica Palermo" userId="379dd787c6fc6329" providerId="LiveId" clId="{E74305B8-AD3A-4C41-BC07-6F84A368ED87}" dt="2022-04-11T07:23:17.924" v="786" actId="20577"/>
        <pc:sldMkLst>
          <pc:docMk/>
          <pc:sldMk cId="3759651134" sldId="468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3759651134" sldId="468"/>
            <ac:spMk id="6" creationId="{55C9ECED-B52F-5145-8E68-86664258B6D8}"/>
          </ac:spMkLst>
        </pc:spChg>
        <pc:graphicFrameChg chg="mod">
          <ac:chgData name="Federica Palermo" userId="379dd787c6fc6329" providerId="LiveId" clId="{E74305B8-AD3A-4C41-BC07-6F84A368ED87}" dt="2022-04-11T07:23:17.924" v="786" actId="20577"/>
          <ac:graphicFrameMkLst>
            <pc:docMk/>
            <pc:sldMk cId="3759651134" sldId="468"/>
            <ac:graphicFrameMk id="8" creationId="{A9B5AF0D-B1BC-4FB0-A717-5CE0763A6DF4}"/>
          </ac:graphicFrameMkLst>
        </pc:graphicFrameChg>
        <pc:picChg chg="del">
          <ac:chgData name="Federica Palermo" userId="379dd787c6fc6329" providerId="LiveId" clId="{E74305B8-AD3A-4C41-BC07-6F84A368ED87}" dt="2022-04-08T07:49:10.352" v="135" actId="21"/>
          <ac:picMkLst>
            <pc:docMk/>
            <pc:sldMk cId="3759651134" sldId="468"/>
            <ac:picMk id="10" creationId="{C0DB2276-39A5-A643-8D4B-070DAF2E37E2}"/>
          </ac:picMkLst>
        </pc:picChg>
      </pc:sldChg>
      <pc:sldChg chg="delSp modSp">
        <pc:chgData name="Federica Palermo" userId="379dd787c6fc6329" providerId="LiveId" clId="{E74305B8-AD3A-4C41-BC07-6F84A368ED87}" dt="2022-04-11T07:23:46.951" v="793" actId="20577"/>
        <pc:sldMkLst>
          <pc:docMk/>
          <pc:sldMk cId="1430654565" sldId="469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1430654565" sldId="469"/>
            <ac:spMk id="8" creationId="{BDB99489-436B-9E4D-8E7C-2A1E9A361D9B}"/>
          </ac:spMkLst>
        </pc:spChg>
        <pc:graphicFrameChg chg="mod">
          <ac:chgData name="Federica Palermo" userId="379dd787c6fc6329" providerId="LiveId" clId="{E74305B8-AD3A-4C41-BC07-6F84A368ED87}" dt="2022-04-11T07:23:46.951" v="793" actId="20577"/>
          <ac:graphicFrameMkLst>
            <pc:docMk/>
            <pc:sldMk cId="1430654565" sldId="469"/>
            <ac:graphicFrameMk id="3" creationId="{00000000-0000-0000-0000-000000000000}"/>
          </ac:graphicFrameMkLst>
        </pc:graphicFrameChg>
        <pc:picChg chg="del">
          <ac:chgData name="Federica Palermo" userId="379dd787c6fc6329" providerId="LiveId" clId="{E74305B8-AD3A-4C41-BC07-6F84A368ED87}" dt="2022-04-08T07:49:15.489" v="136" actId="21"/>
          <ac:picMkLst>
            <pc:docMk/>
            <pc:sldMk cId="1430654565" sldId="469"/>
            <ac:picMk id="10" creationId="{0D2ECE48-C83F-4D4A-AF96-7E89C7CFCF93}"/>
          </ac:picMkLst>
        </pc:picChg>
      </pc:sldChg>
      <pc:sldChg chg="modSp mod">
        <pc:chgData name="Federica Palermo" userId="379dd787c6fc6329" providerId="LiveId" clId="{E74305B8-AD3A-4C41-BC07-6F84A368ED87}" dt="2022-04-11T07:24:02.133" v="794" actId="1076"/>
        <pc:sldMkLst>
          <pc:docMk/>
          <pc:sldMk cId="1875853913" sldId="470"/>
        </pc:sldMkLst>
        <pc:spChg chg="mod">
          <ac:chgData name="Federica Palermo" userId="379dd787c6fc6329" providerId="LiveId" clId="{E74305B8-AD3A-4C41-BC07-6F84A368ED87}" dt="2022-04-11T07:24:02.133" v="794" actId="1076"/>
          <ac:spMkLst>
            <pc:docMk/>
            <pc:sldMk cId="1875853913" sldId="470"/>
            <ac:spMk id="3" creationId="{E3E642BA-C7BC-1240-A14D-D3BD607FDF89}"/>
          </ac:spMkLst>
        </pc:spChg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1875853913" sldId="470"/>
            <ac:spMk id="8" creationId="{AD3671A1-FF57-C649-812A-ABC3F24E1756}"/>
          </ac:spMkLst>
        </pc:spChg>
      </pc:sldChg>
      <pc:sldChg chg="delSp modSp">
        <pc:chgData name="Federica Palermo" userId="379dd787c6fc6329" providerId="LiveId" clId="{E74305B8-AD3A-4C41-BC07-6F84A368ED87}" dt="2022-04-08T07:49:22.699" v="137" actId="21"/>
        <pc:sldMkLst>
          <pc:docMk/>
          <pc:sldMk cId="1988194527" sldId="471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1988194527" sldId="471"/>
            <ac:spMk id="6" creationId="{DDFB185A-C6B7-6940-8B41-4FB296008AB5}"/>
          </ac:spMkLst>
        </pc:spChg>
        <pc:picChg chg="del">
          <ac:chgData name="Federica Palermo" userId="379dd787c6fc6329" providerId="LiveId" clId="{E74305B8-AD3A-4C41-BC07-6F84A368ED87}" dt="2022-04-08T07:49:22.699" v="137" actId="21"/>
          <ac:picMkLst>
            <pc:docMk/>
            <pc:sldMk cId="1988194527" sldId="471"/>
            <ac:picMk id="13" creationId="{90B3B1AD-6AF5-7240-8F40-4898C5A1C5F8}"/>
          </ac:picMkLst>
        </pc:picChg>
      </pc:sldChg>
      <pc:sldChg chg="modSp mod">
        <pc:chgData name="Federica Palermo" userId="379dd787c6fc6329" providerId="LiveId" clId="{E74305B8-AD3A-4C41-BC07-6F84A368ED87}" dt="2022-04-11T07:29:57.214" v="928" actId="113"/>
        <pc:sldMkLst>
          <pc:docMk/>
          <pc:sldMk cId="576546273" sldId="472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576546273" sldId="472"/>
            <ac:spMk id="8" creationId="{AD3671A1-FF57-C649-812A-ABC3F24E1756}"/>
          </ac:spMkLst>
        </pc:spChg>
        <pc:spChg chg="mod">
          <ac:chgData name="Federica Palermo" userId="379dd787c6fc6329" providerId="LiveId" clId="{E74305B8-AD3A-4C41-BC07-6F84A368ED87}" dt="2022-04-11T07:29:57.214" v="928" actId="113"/>
          <ac:spMkLst>
            <pc:docMk/>
            <pc:sldMk cId="576546273" sldId="472"/>
            <ac:spMk id="19" creationId="{3001BBAD-A5CD-439B-AD35-1DB8705322A2}"/>
          </ac:spMkLst>
        </pc:spChg>
      </pc:sldChg>
      <pc:sldChg chg="delSp modSp">
        <pc:chgData name="Federica Palermo" userId="379dd787c6fc6329" providerId="LiveId" clId="{E74305B8-AD3A-4C41-BC07-6F84A368ED87}" dt="2022-04-08T07:49:26.557" v="138" actId="21"/>
        <pc:sldMkLst>
          <pc:docMk/>
          <pc:sldMk cId="3893949643" sldId="473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3893949643" sldId="473"/>
            <ac:spMk id="4" creationId="{A255CF6E-C870-2F44-A313-7F00C98ED69F}"/>
          </ac:spMkLst>
        </pc:spChg>
        <pc:picChg chg="del">
          <ac:chgData name="Federica Palermo" userId="379dd787c6fc6329" providerId="LiveId" clId="{E74305B8-AD3A-4C41-BC07-6F84A368ED87}" dt="2022-04-08T07:49:26.557" v="138" actId="21"/>
          <ac:picMkLst>
            <pc:docMk/>
            <pc:sldMk cId="3893949643" sldId="473"/>
            <ac:picMk id="7" creationId="{437C6DC3-D5DB-DD43-8018-7461C406431D}"/>
          </ac:picMkLst>
        </pc:picChg>
      </pc:sldChg>
      <pc:sldChg chg="delSp modSp mod">
        <pc:chgData name="Federica Palermo" userId="379dd787c6fc6329" providerId="LiveId" clId="{E74305B8-AD3A-4C41-BC07-6F84A368ED87}" dt="2022-04-11T07:31:34.178" v="961" actId="207"/>
        <pc:sldMkLst>
          <pc:docMk/>
          <pc:sldMk cId="1157069403" sldId="474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1157069403" sldId="474"/>
            <ac:spMk id="6" creationId="{78006429-A10C-BA4C-BC61-A75FDEA4D13F}"/>
          </ac:spMkLst>
        </pc:spChg>
        <pc:spChg chg="mod">
          <ac:chgData name="Federica Palermo" userId="379dd787c6fc6329" providerId="LiveId" clId="{E74305B8-AD3A-4C41-BC07-6F84A368ED87}" dt="2022-04-11T07:31:34.178" v="961" actId="207"/>
          <ac:spMkLst>
            <pc:docMk/>
            <pc:sldMk cId="1157069403" sldId="474"/>
            <ac:spMk id="16" creationId="{3001BBAD-A5CD-439B-AD35-1DB8705322A2}"/>
          </ac:spMkLst>
        </pc:spChg>
        <pc:picChg chg="del">
          <ac:chgData name="Federica Palermo" userId="379dd787c6fc6329" providerId="LiveId" clId="{E74305B8-AD3A-4C41-BC07-6F84A368ED87}" dt="2022-04-08T07:49:34.590" v="140" actId="21"/>
          <ac:picMkLst>
            <pc:docMk/>
            <pc:sldMk cId="1157069403" sldId="474"/>
            <ac:picMk id="13" creationId="{9E7484C3-0B1D-D44B-AFAC-F1ED585FE7A5}"/>
          </ac:picMkLst>
        </pc:picChg>
      </pc:sldChg>
      <pc:sldChg chg="delSp modSp">
        <pc:chgData name="Federica Palermo" userId="379dd787c6fc6329" providerId="LiveId" clId="{E74305B8-AD3A-4C41-BC07-6F84A368ED87}" dt="2022-04-08T07:49:39.119" v="141" actId="21"/>
        <pc:sldMkLst>
          <pc:docMk/>
          <pc:sldMk cId="2863052554" sldId="475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2863052554" sldId="475"/>
            <ac:spMk id="6" creationId="{63040952-E5AF-764D-81E4-48D2AC434675}"/>
          </ac:spMkLst>
        </pc:spChg>
        <pc:picChg chg="del">
          <ac:chgData name="Federica Palermo" userId="379dd787c6fc6329" providerId="LiveId" clId="{E74305B8-AD3A-4C41-BC07-6F84A368ED87}" dt="2022-04-08T07:49:39.119" v="141" actId="21"/>
          <ac:picMkLst>
            <pc:docMk/>
            <pc:sldMk cId="2863052554" sldId="475"/>
            <ac:picMk id="13" creationId="{66270E5B-062C-1942-911F-425E08829E4A}"/>
          </ac:picMkLst>
        </pc:picChg>
      </pc:sldChg>
      <pc:sldChg chg="delSp modSp">
        <pc:chgData name="Federica Palermo" userId="379dd787c6fc6329" providerId="LiveId" clId="{E74305B8-AD3A-4C41-BC07-6F84A368ED87}" dt="2022-04-08T07:49:43.449" v="142" actId="21"/>
        <pc:sldMkLst>
          <pc:docMk/>
          <pc:sldMk cId="3237540670" sldId="476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3237540670" sldId="476"/>
            <ac:spMk id="3" creationId="{3BD05373-CFFB-7440-81C6-E757BBC0B478}"/>
          </ac:spMkLst>
        </pc:spChg>
        <pc:picChg chg="del">
          <ac:chgData name="Federica Palermo" userId="379dd787c6fc6329" providerId="LiveId" clId="{E74305B8-AD3A-4C41-BC07-6F84A368ED87}" dt="2022-04-08T07:49:43.449" v="142" actId="21"/>
          <ac:picMkLst>
            <pc:docMk/>
            <pc:sldMk cId="3237540670" sldId="476"/>
            <ac:picMk id="7" creationId="{437C6DC3-D5DB-DD43-8018-7461C406431D}"/>
          </ac:picMkLst>
        </pc:picChg>
      </pc:sldChg>
      <pc:sldChg chg="delSp modSp mod">
        <pc:chgData name="Federica Palermo" userId="379dd787c6fc6329" providerId="LiveId" clId="{E74305B8-AD3A-4C41-BC07-6F84A368ED87}" dt="2022-04-11T07:43:48.684" v="1099" actId="14100"/>
        <pc:sldMkLst>
          <pc:docMk/>
          <pc:sldMk cId="837561192" sldId="477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837561192" sldId="477"/>
            <ac:spMk id="6" creationId="{8E0621F8-F828-084A-AEF2-3116B0CC7499}"/>
          </ac:spMkLst>
        </pc:spChg>
        <pc:spChg chg="mod">
          <ac:chgData name="Federica Palermo" userId="379dd787c6fc6329" providerId="LiveId" clId="{E74305B8-AD3A-4C41-BC07-6F84A368ED87}" dt="2022-04-11T07:43:48.684" v="1099" actId="14100"/>
          <ac:spMkLst>
            <pc:docMk/>
            <pc:sldMk cId="837561192" sldId="477"/>
            <ac:spMk id="15" creationId="{3001BBAD-A5CD-439B-AD35-1DB8705322A2}"/>
          </ac:spMkLst>
        </pc:spChg>
        <pc:spChg chg="mod">
          <ac:chgData name="Federica Palermo" userId="379dd787c6fc6329" providerId="LiveId" clId="{E74305B8-AD3A-4C41-BC07-6F84A368ED87}" dt="2022-04-11T07:34:30.730" v="962" actId="1076"/>
          <ac:spMkLst>
            <pc:docMk/>
            <pc:sldMk cId="837561192" sldId="477"/>
            <ac:spMk id="17" creationId="{9E6EB9B7-30DE-4842-9105-9140771C6791}"/>
          </ac:spMkLst>
        </pc:spChg>
        <pc:picChg chg="del">
          <ac:chgData name="Federica Palermo" userId="379dd787c6fc6329" providerId="LiveId" clId="{E74305B8-AD3A-4C41-BC07-6F84A368ED87}" dt="2022-04-08T07:49:47.046" v="143" actId="21"/>
          <ac:picMkLst>
            <pc:docMk/>
            <pc:sldMk cId="837561192" sldId="477"/>
            <ac:picMk id="19" creationId="{8E27F15B-507E-954D-9453-4F67A53F8F08}"/>
          </ac:picMkLst>
        </pc:picChg>
      </pc:sldChg>
      <pc:sldChg chg="modSp mod">
        <pc:chgData name="Federica Palermo" userId="379dd787c6fc6329" providerId="LiveId" clId="{E74305B8-AD3A-4C41-BC07-6F84A368ED87}" dt="2022-04-11T07:46:54.787" v="1181" actId="207"/>
        <pc:sldMkLst>
          <pc:docMk/>
          <pc:sldMk cId="2223802636" sldId="478"/>
        </pc:sldMkLst>
        <pc:spChg chg="mod">
          <ac:chgData name="Federica Palermo" userId="379dd787c6fc6329" providerId="LiveId" clId="{E74305B8-AD3A-4C41-BC07-6F84A368ED87}" dt="2022-04-11T07:46:54.787" v="1181" actId="207"/>
          <ac:spMkLst>
            <pc:docMk/>
            <pc:sldMk cId="2223802636" sldId="478"/>
            <ac:spMk id="2" creationId="{40BFFE70-D477-4B18-A706-6F7B54B5C846}"/>
          </ac:spMkLst>
        </pc:spChg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2223802636" sldId="478"/>
            <ac:spMk id="6" creationId="{6E84D304-B72C-2A4D-B424-B0461AF0F963}"/>
          </ac:spMkLst>
        </pc:spChg>
        <pc:spChg chg="mod">
          <ac:chgData name="Federica Palermo" userId="379dd787c6fc6329" providerId="LiveId" clId="{E74305B8-AD3A-4C41-BC07-6F84A368ED87}" dt="2022-04-11T07:44:03.921" v="1100" actId="1076"/>
          <ac:spMkLst>
            <pc:docMk/>
            <pc:sldMk cId="2223802636" sldId="478"/>
            <ac:spMk id="14" creationId="{3E12F418-A333-48EA-947D-9C30C8E12DF8}"/>
          </ac:spMkLst>
        </pc:spChg>
      </pc:sldChg>
      <pc:sldChg chg="delSp modSp mod">
        <pc:chgData name="Federica Palermo" userId="379dd787c6fc6329" providerId="LiveId" clId="{E74305B8-AD3A-4C41-BC07-6F84A368ED87}" dt="2022-04-11T07:48:26.180" v="1218" actId="20577"/>
        <pc:sldMkLst>
          <pc:docMk/>
          <pc:sldMk cId="2279720013" sldId="479"/>
        </pc:sldMkLst>
        <pc:spChg chg="mod">
          <ac:chgData name="Federica Palermo" userId="379dd787c6fc6329" providerId="LiveId" clId="{E74305B8-AD3A-4C41-BC07-6F84A368ED87}" dt="2022-04-11T07:48:26.180" v="1218" actId="20577"/>
          <ac:spMkLst>
            <pc:docMk/>
            <pc:sldMk cId="2279720013" sldId="479"/>
            <ac:spMk id="2" creationId="{29EF0D2E-46D5-4E8D-9BA7-796BFBD874CC}"/>
          </ac:spMkLst>
        </pc:spChg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2279720013" sldId="479"/>
            <ac:spMk id="8" creationId="{CDF0B1C4-8066-9642-8BB9-1458FAB67CCE}"/>
          </ac:spMkLst>
        </pc:spChg>
        <pc:picChg chg="del">
          <ac:chgData name="Federica Palermo" userId="379dd787c6fc6329" providerId="LiveId" clId="{E74305B8-AD3A-4C41-BC07-6F84A368ED87}" dt="2022-04-08T07:50:48.321" v="145" actId="21"/>
          <ac:picMkLst>
            <pc:docMk/>
            <pc:sldMk cId="2279720013" sldId="479"/>
            <ac:picMk id="15" creationId="{B437EE30-1113-E740-A23C-FC081B1BF5F1}"/>
          </ac:picMkLst>
        </pc:picChg>
      </pc:sldChg>
      <pc:sldChg chg="modSp">
        <pc:chgData name="Federica Palermo" userId="379dd787c6fc6329" providerId="LiveId" clId="{E74305B8-AD3A-4C41-BC07-6F84A368ED87}" dt="2022-04-08T07:36:22.525" v="8"/>
        <pc:sldMkLst>
          <pc:docMk/>
          <pc:sldMk cId="4153329471" sldId="480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4153329471" sldId="480"/>
            <ac:spMk id="7" creationId="{9B96F5DA-4ED3-F34B-8F61-DA4ABAE51C1E}"/>
          </ac:spMkLst>
        </pc:spChg>
      </pc:sldChg>
      <pc:sldChg chg="delSp modSp">
        <pc:chgData name="Federica Palermo" userId="379dd787c6fc6329" providerId="LiveId" clId="{E74305B8-AD3A-4C41-BC07-6F84A368ED87}" dt="2022-04-08T07:50:57.790" v="147" actId="21"/>
        <pc:sldMkLst>
          <pc:docMk/>
          <pc:sldMk cId="1059529101" sldId="481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1059529101" sldId="481"/>
            <ac:spMk id="3" creationId="{10ECE3B0-6A71-CC4A-BFAB-160314D0F4C0}"/>
          </ac:spMkLst>
        </pc:spChg>
        <pc:picChg chg="del">
          <ac:chgData name="Federica Palermo" userId="379dd787c6fc6329" providerId="LiveId" clId="{E74305B8-AD3A-4C41-BC07-6F84A368ED87}" dt="2022-04-08T07:50:57.790" v="147" actId="21"/>
          <ac:picMkLst>
            <pc:docMk/>
            <pc:sldMk cId="1059529101" sldId="481"/>
            <ac:picMk id="7" creationId="{437C6DC3-D5DB-DD43-8018-7461C406431D}"/>
          </ac:picMkLst>
        </pc:picChg>
      </pc:sldChg>
      <pc:sldChg chg="delSp modSp mod">
        <pc:chgData name="Federica Palermo" userId="379dd787c6fc6329" providerId="LiveId" clId="{E74305B8-AD3A-4C41-BC07-6F84A368ED87}" dt="2022-04-11T07:54:54.503" v="1434" actId="20577"/>
        <pc:sldMkLst>
          <pc:docMk/>
          <pc:sldMk cId="2733610291" sldId="482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2733610291" sldId="482"/>
            <ac:spMk id="6" creationId="{EA8451DD-0DA6-AF47-B9D5-879B4BEC284F}"/>
          </ac:spMkLst>
        </pc:spChg>
        <pc:spChg chg="mod">
          <ac:chgData name="Federica Palermo" userId="379dd787c6fc6329" providerId="LiveId" clId="{E74305B8-AD3A-4C41-BC07-6F84A368ED87}" dt="2022-04-11T07:54:54.503" v="1434" actId="20577"/>
          <ac:spMkLst>
            <pc:docMk/>
            <pc:sldMk cId="2733610291" sldId="482"/>
            <ac:spMk id="16" creationId="{3001BBAD-A5CD-439B-AD35-1DB8705322A2}"/>
          </ac:spMkLst>
        </pc:spChg>
        <pc:picChg chg="del">
          <ac:chgData name="Federica Palermo" userId="379dd787c6fc6329" providerId="LiveId" clId="{E74305B8-AD3A-4C41-BC07-6F84A368ED87}" dt="2022-04-08T07:50:53.883" v="146" actId="21"/>
          <ac:picMkLst>
            <pc:docMk/>
            <pc:sldMk cId="2733610291" sldId="482"/>
            <ac:picMk id="17" creationId="{82D34DE2-677B-5D43-8CF6-D9CA5ACAFEEB}"/>
          </ac:picMkLst>
        </pc:picChg>
      </pc:sldChg>
      <pc:sldChg chg="delSp modSp">
        <pc:chgData name="Federica Palermo" userId="379dd787c6fc6329" providerId="LiveId" clId="{E74305B8-AD3A-4C41-BC07-6F84A368ED87}" dt="2022-04-08T07:51:01.504" v="148" actId="21"/>
        <pc:sldMkLst>
          <pc:docMk/>
          <pc:sldMk cId="416145941" sldId="483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416145941" sldId="483"/>
            <ac:spMk id="3" creationId="{5FD89839-81B2-0247-AFA7-A09AF7F6303A}"/>
          </ac:spMkLst>
        </pc:spChg>
        <pc:picChg chg="del">
          <ac:chgData name="Federica Palermo" userId="379dd787c6fc6329" providerId="LiveId" clId="{E74305B8-AD3A-4C41-BC07-6F84A368ED87}" dt="2022-04-08T07:51:01.504" v="148" actId="21"/>
          <ac:picMkLst>
            <pc:docMk/>
            <pc:sldMk cId="416145941" sldId="483"/>
            <ac:picMk id="18" creationId="{768445C8-E2A3-B24B-8485-6348FCC946D0}"/>
          </ac:picMkLst>
        </pc:picChg>
      </pc:sldChg>
      <pc:sldChg chg="delSp modSp mod">
        <pc:chgData name="Federica Palermo" userId="379dd787c6fc6329" providerId="LiveId" clId="{E74305B8-AD3A-4C41-BC07-6F84A368ED87}" dt="2022-04-11T07:55:21.080" v="1435" actId="1076"/>
        <pc:sldMkLst>
          <pc:docMk/>
          <pc:sldMk cId="2558544533" sldId="484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2558544533" sldId="484"/>
            <ac:spMk id="7" creationId="{A050ECD6-9183-B344-A492-2615710B397B}"/>
          </ac:spMkLst>
        </pc:spChg>
        <pc:spChg chg="mod">
          <ac:chgData name="Federica Palermo" userId="379dd787c6fc6329" providerId="LiveId" clId="{E74305B8-AD3A-4C41-BC07-6F84A368ED87}" dt="2022-04-11T07:55:21.080" v="1435" actId="1076"/>
          <ac:spMkLst>
            <pc:docMk/>
            <pc:sldMk cId="2558544533" sldId="484"/>
            <ac:spMk id="17" creationId="{9E6EB9B7-30DE-4842-9105-9140771C6791}"/>
          </ac:spMkLst>
        </pc:spChg>
        <pc:picChg chg="del">
          <ac:chgData name="Federica Palermo" userId="379dd787c6fc6329" providerId="LiveId" clId="{E74305B8-AD3A-4C41-BC07-6F84A368ED87}" dt="2022-04-08T07:51:07.581" v="149" actId="21"/>
          <ac:picMkLst>
            <pc:docMk/>
            <pc:sldMk cId="2558544533" sldId="484"/>
            <ac:picMk id="16" creationId="{38F89266-CA1E-A948-A0CD-0C7E9683AA7E}"/>
          </ac:picMkLst>
        </pc:picChg>
      </pc:sldChg>
      <pc:sldChg chg="modSp">
        <pc:chgData name="Federica Palermo" userId="379dd787c6fc6329" providerId="LiveId" clId="{E74305B8-AD3A-4C41-BC07-6F84A368ED87}" dt="2022-04-08T07:36:22.525" v="8"/>
        <pc:sldMkLst>
          <pc:docMk/>
          <pc:sldMk cId="1125659243" sldId="485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1125659243" sldId="485"/>
            <ac:spMk id="8" creationId="{301E54E8-B21F-1948-8A87-FF7DC6E73685}"/>
          </ac:spMkLst>
        </pc:spChg>
      </pc:sldChg>
      <pc:sldChg chg="modSp mod">
        <pc:chgData name="Federica Palermo" userId="379dd787c6fc6329" providerId="LiveId" clId="{E74305B8-AD3A-4C41-BC07-6F84A368ED87}" dt="2022-04-08T09:28:55.932" v="150" actId="1076"/>
        <pc:sldMkLst>
          <pc:docMk/>
          <pc:sldMk cId="675812515" sldId="486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675812515" sldId="486"/>
            <ac:spMk id="8" creationId="{B6831203-B747-2944-AE65-C6F3800F22A3}"/>
          </ac:spMkLst>
        </pc:spChg>
        <pc:spChg chg="mod">
          <ac:chgData name="Federica Palermo" userId="379dd787c6fc6329" providerId="LiveId" clId="{E74305B8-AD3A-4C41-BC07-6F84A368ED87}" dt="2022-04-08T09:28:55.932" v="150" actId="1076"/>
          <ac:spMkLst>
            <pc:docMk/>
            <pc:sldMk cId="675812515" sldId="486"/>
            <ac:spMk id="17" creationId="{9E6EB9B7-30DE-4842-9105-9140771C6791}"/>
          </ac:spMkLst>
        </pc:spChg>
      </pc:sldChg>
      <pc:sldChg chg="delSp modSp mod">
        <pc:chgData name="Federica Palermo" userId="379dd787c6fc6329" providerId="LiveId" clId="{E74305B8-AD3A-4C41-BC07-6F84A368ED87}" dt="2022-04-11T07:47:05.575" v="1182" actId="1076"/>
        <pc:sldMkLst>
          <pc:docMk/>
          <pc:sldMk cId="3678283066" sldId="487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3678283066" sldId="487"/>
            <ac:spMk id="6" creationId="{58745EB9-D9F9-5446-967C-21EAB20B383C}"/>
          </ac:spMkLst>
        </pc:spChg>
        <pc:spChg chg="mod">
          <ac:chgData name="Federica Palermo" userId="379dd787c6fc6329" providerId="LiveId" clId="{E74305B8-AD3A-4C41-BC07-6F84A368ED87}" dt="2022-04-11T07:47:05.575" v="1182" actId="1076"/>
          <ac:spMkLst>
            <pc:docMk/>
            <pc:sldMk cId="3678283066" sldId="487"/>
            <ac:spMk id="14" creationId="{3E12F418-A333-48EA-947D-9C30C8E12DF8}"/>
          </ac:spMkLst>
        </pc:spChg>
        <pc:picChg chg="del">
          <ac:chgData name="Federica Palermo" userId="379dd787c6fc6329" providerId="LiveId" clId="{E74305B8-AD3A-4C41-BC07-6F84A368ED87}" dt="2022-04-08T07:50:44.724" v="144" actId="21"/>
          <ac:picMkLst>
            <pc:docMk/>
            <pc:sldMk cId="3678283066" sldId="487"/>
            <ac:picMk id="13" creationId="{F70264B9-C81A-4548-92A2-7C25931127D1}"/>
          </ac:picMkLst>
        </pc:picChg>
      </pc:sldChg>
      <pc:sldChg chg="delSp modSp">
        <pc:chgData name="Federica Palermo" userId="379dd787c6fc6329" providerId="LiveId" clId="{E74305B8-AD3A-4C41-BC07-6F84A368ED87}" dt="2022-04-08T07:49:31.354" v="139" actId="21"/>
        <pc:sldMkLst>
          <pc:docMk/>
          <pc:sldMk cId="817894180" sldId="488"/>
        </pc:sldMkLst>
        <pc:spChg chg="mod">
          <ac:chgData name="Federica Palermo" userId="379dd787c6fc6329" providerId="LiveId" clId="{E74305B8-AD3A-4C41-BC07-6F84A368ED87}" dt="2022-04-08T07:36:22.525" v="8"/>
          <ac:spMkLst>
            <pc:docMk/>
            <pc:sldMk cId="817894180" sldId="488"/>
            <ac:spMk id="6" creationId="{0CFDBF3D-3D82-F741-990F-4AC4A68A0B2B}"/>
          </ac:spMkLst>
        </pc:spChg>
        <pc:picChg chg="del">
          <ac:chgData name="Federica Palermo" userId="379dd787c6fc6329" providerId="LiveId" clId="{E74305B8-AD3A-4C41-BC07-6F84A368ED87}" dt="2022-04-08T07:49:31.354" v="139" actId="21"/>
          <ac:picMkLst>
            <pc:docMk/>
            <pc:sldMk cId="817894180" sldId="488"/>
            <ac:picMk id="18" creationId="{C6EC8AD8-EC49-824B-B5E3-D29C504A2090}"/>
          </ac:picMkLst>
        </pc:picChg>
      </pc:sldChg>
      <pc:sldChg chg="modSp mod setBg">
        <pc:chgData name="Federica Palermo" userId="379dd787c6fc6329" providerId="LiveId" clId="{E74305B8-AD3A-4C41-BC07-6F84A368ED87}" dt="2022-04-08T09:29:29.427" v="154" actId="20577"/>
        <pc:sldMkLst>
          <pc:docMk/>
          <pc:sldMk cId="1405504262" sldId="489"/>
        </pc:sldMkLst>
        <pc:spChg chg="mod">
          <ac:chgData name="Federica Palermo" userId="379dd787c6fc6329" providerId="LiveId" clId="{E74305B8-AD3A-4C41-BC07-6F84A368ED87}" dt="2022-04-08T09:29:29.427" v="154" actId="20577"/>
          <ac:spMkLst>
            <pc:docMk/>
            <pc:sldMk cId="1405504262" sldId="489"/>
            <ac:spMk id="2" creationId="{1514578D-BDDB-47AB-8C25-05F9F8F17055}"/>
          </ac:spMkLst>
        </pc:spChg>
      </pc:sldChg>
      <pc:sldChg chg="setBg">
        <pc:chgData name="Federica Palermo" userId="379dd787c6fc6329" providerId="LiveId" clId="{E74305B8-AD3A-4C41-BC07-6F84A368ED87}" dt="2022-04-08T07:45:30.471" v="128"/>
        <pc:sldMkLst>
          <pc:docMk/>
          <pc:sldMk cId="1718443909" sldId="490"/>
        </pc:sldMkLst>
      </pc:sldChg>
      <pc:sldChg chg="setBg">
        <pc:chgData name="Federica Palermo" userId="379dd787c6fc6329" providerId="LiveId" clId="{E74305B8-AD3A-4C41-BC07-6F84A368ED87}" dt="2022-04-08T07:45:30.471" v="128"/>
        <pc:sldMkLst>
          <pc:docMk/>
          <pc:sldMk cId="3910441211" sldId="491"/>
        </pc:sldMkLst>
      </pc:sldChg>
      <pc:sldChg chg="addSp modSp mod setBg">
        <pc:chgData name="Federica Palermo" userId="379dd787c6fc6329" providerId="LiveId" clId="{E74305B8-AD3A-4C41-BC07-6F84A368ED87}" dt="2022-04-08T09:30:06.980" v="160" actId="1076"/>
        <pc:sldMkLst>
          <pc:docMk/>
          <pc:sldMk cId="446183280" sldId="492"/>
        </pc:sldMkLst>
        <pc:spChg chg="add mod">
          <ac:chgData name="Federica Palermo" userId="379dd787c6fc6329" providerId="LiveId" clId="{E74305B8-AD3A-4C41-BC07-6F84A368ED87}" dt="2022-04-08T09:30:06.980" v="160" actId="1076"/>
          <ac:spMkLst>
            <pc:docMk/>
            <pc:sldMk cId="446183280" sldId="492"/>
            <ac:spMk id="17" creationId="{A96F4DAB-F5BB-42D1-B152-4850FC7D8027}"/>
          </ac:spMkLst>
        </pc:spChg>
      </pc:sldChg>
      <pc:sldChg chg="addSp delSp modSp mod setBg">
        <pc:chgData name="Federica Palermo" userId="379dd787c6fc6329" providerId="LiveId" clId="{E74305B8-AD3A-4C41-BC07-6F84A368ED87}" dt="2022-04-08T07:45:30.471" v="128"/>
        <pc:sldMkLst>
          <pc:docMk/>
          <pc:sldMk cId="1311418059" sldId="493"/>
        </pc:sldMkLst>
        <pc:spChg chg="add mod">
          <ac:chgData name="Federica Palermo" userId="379dd787c6fc6329" providerId="LiveId" clId="{E74305B8-AD3A-4C41-BC07-6F84A368ED87}" dt="2022-04-08T07:36:57.846" v="13"/>
          <ac:spMkLst>
            <pc:docMk/>
            <pc:sldMk cId="1311418059" sldId="493"/>
            <ac:spMk id="2" creationId="{5633A004-EE43-45F1-961D-BCB943C884D4}"/>
          </ac:spMkLst>
        </pc:spChg>
        <pc:spChg chg="add del mod">
          <ac:chgData name="Federica Palermo" userId="379dd787c6fc6329" providerId="LiveId" clId="{E74305B8-AD3A-4C41-BC07-6F84A368ED87}" dt="2022-04-08T07:37:13.837" v="16"/>
          <ac:spMkLst>
            <pc:docMk/>
            <pc:sldMk cId="1311418059" sldId="493"/>
            <ac:spMk id="3" creationId="{5DF2D552-9968-4B3C-A198-792B652B2142}"/>
          </ac:spMkLst>
        </pc:spChg>
        <pc:spChg chg="add mod">
          <ac:chgData name="Federica Palermo" userId="379dd787c6fc6329" providerId="LiveId" clId="{E74305B8-AD3A-4C41-BC07-6F84A368ED87}" dt="2022-04-08T07:38:05.734" v="51" actId="207"/>
          <ac:spMkLst>
            <pc:docMk/>
            <pc:sldMk cId="1311418059" sldId="493"/>
            <ac:spMk id="4" creationId="{684DD48B-5633-40FB-8D71-F1A7F69765DF}"/>
          </ac:spMkLst>
        </pc:spChg>
      </pc:sldChg>
      <pc:sldChg chg="addSp modSp mod setBg modClrScheme chgLayout">
        <pc:chgData name="Federica Palermo" userId="379dd787c6fc6329" providerId="LiveId" clId="{E74305B8-AD3A-4C41-BC07-6F84A368ED87}" dt="2022-04-08T07:45:30.471" v="128"/>
        <pc:sldMkLst>
          <pc:docMk/>
          <pc:sldMk cId="4166836813" sldId="494"/>
        </pc:sldMkLst>
        <pc:spChg chg="add mod">
          <ac:chgData name="Federica Palermo" userId="379dd787c6fc6329" providerId="LiveId" clId="{E74305B8-AD3A-4C41-BC07-6F84A368ED87}" dt="2022-04-08T07:38:54.987" v="58" actId="1076"/>
          <ac:spMkLst>
            <pc:docMk/>
            <pc:sldMk cId="4166836813" sldId="494"/>
            <ac:spMk id="4" creationId="{16459CA6-07D4-4917-8563-C2DCC1BE8697}"/>
          </ac:spMkLst>
        </pc:spChg>
        <pc:spChg chg="add mod">
          <ac:chgData name="Federica Palermo" userId="379dd787c6fc6329" providerId="LiveId" clId="{E74305B8-AD3A-4C41-BC07-6F84A368ED87}" dt="2022-04-08T07:44:30.059" v="124" actId="207"/>
          <ac:spMkLst>
            <pc:docMk/>
            <pc:sldMk cId="4166836813" sldId="494"/>
            <ac:spMk id="5" creationId="{8A430C51-548C-4ED1-89E6-865DDBC9C308}"/>
          </ac:spMkLst>
        </pc:spChg>
      </pc:sldChg>
      <pc:sldMasterChg chg="setBg modSldLayout">
        <pc:chgData name="Federica Palermo" userId="379dd787c6fc6329" providerId="LiveId" clId="{E74305B8-AD3A-4C41-BC07-6F84A368ED87}" dt="2022-04-08T07:45:30.471" v="128"/>
        <pc:sldMasterMkLst>
          <pc:docMk/>
          <pc:sldMasterMk cId="1057784337" sldId="2147483660"/>
        </pc:sldMasterMkLst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1057784337" sldId="2147483660"/>
            <pc:sldLayoutMk cId="1294861284" sldId="2147483661"/>
          </pc:sldLayoutMkLst>
        </pc:sldLayoutChg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1057784337" sldId="2147483660"/>
            <pc:sldLayoutMk cId="3435660841" sldId="2147483662"/>
          </pc:sldLayoutMkLst>
        </pc:sldLayoutChg>
      </pc:sldMasterChg>
      <pc:sldMasterChg chg="setBg addSldLayout modSldLayout">
        <pc:chgData name="Federica Palermo" userId="379dd787c6fc6329" providerId="LiveId" clId="{E74305B8-AD3A-4C41-BC07-6F84A368ED87}" dt="2022-04-08T07:45:30.471" v="128"/>
        <pc:sldMasterMkLst>
          <pc:docMk/>
          <pc:sldMasterMk cId="0" sldId="2147483664"/>
        </pc:sldMasterMkLst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0" sldId="2147483651"/>
          </pc:sldLayoutMkLst>
        </pc:sldLayoutChg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0" sldId="2147483652"/>
          </pc:sldLayoutMkLst>
        </pc:sldLayoutChg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0" sldId="2147483653"/>
          </pc:sldLayoutMkLst>
        </pc:sldLayoutChg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0" sldId="2147483655"/>
          </pc:sldLayoutMkLst>
        </pc:sldLayoutChg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0" sldId="2147483656"/>
          </pc:sldLayoutMkLst>
        </pc:sldLayoutChg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0" sldId="2147483657"/>
          </pc:sldLayoutMkLst>
        </pc:sldLayoutChg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0" sldId="2147483658"/>
          </pc:sldLayoutMkLst>
        </pc:sldLayoutChg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0" sldId="2147483659"/>
          </pc:sldLayoutMkLst>
        </pc:sldLayoutChg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0" sldId="2147483663"/>
          </pc:sldLayoutMkLst>
        </pc:sldLayoutChg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0" sldId="2147483665"/>
          </pc:sldLayoutMkLst>
        </pc:sldLayoutChg>
        <pc:sldLayoutChg chg="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0" sldId="2147483666"/>
          </pc:sldLayoutMkLst>
        </pc:sldLayoutChg>
        <pc:sldLayoutChg chg="new mod 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3239146714" sldId="2147483667"/>
          </pc:sldLayoutMkLst>
        </pc:sldLayoutChg>
        <pc:sldLayoutChg chg="new mod setBg">
          <pc:chgData name="Federica Palermo" userId="379dd787c6fc6329" providerId="LiveId" clId="{E74305B8-AD3A-4C41-BC07-6F84A368ED87}" dt="2022-04-08T07:45:30.471" v="128"/>
          <pc:sldLayoutMkLst>
            <pc:docMk/>
            <pc:sldMasterMk cId="0" sldId="2147483664"/>
            <pc:sldLayoutMk cId="2970028478" sldId="2147483668"/>
          </pc:sldLayoutMkLst>
        </pc:sldLayoutChg>
      </pc:sldMasterChg>
      <pc:sldMasterChg chg="new mod setBg addSldLayout modSldLayout">
        <pc:chgData name="Federica Palermo" userId="379dd787c6fc6329" providerId="LiveId" clId="{E74305B8-AD3A-4C41-BC07-6F84A368ED87}" dt="2022-04-08T07:45:30.471" v="128"/>
        <pc:sldMasterMkLst>
          <pc:docMk/>
          <pc:sldMasterMk cId="3435010751" sldId="2147483669"/>
        </pc:sldMasterMkLst>
        <pc:sldLayoutChg chg="new replId setBg">
          <pc:chgData name="Federica Palermo" userId="379dd787c6fc6329" providerId="LiveId" clId="{E74305B8-AD3A-4C41-BC07-6F84A368ED87}" dt="2022-04-08T07:45:30.471" v="128"/>
          <pc:sldLayoutMkLst>
            <pc:docMk/>
            <pc:sldMasterMk cId="3435010751" sldId="2147483669"/>
            <pc:sldLayoutMk cId="3950053776" sldId="2147483670"/>
          </pc:sldLayoutMkLst>
        </pc:sldLayoutChg>
        <pc:sldLayoutChg chg="new replId setBg">
          <pc:chgData name="Federica Palermo" userId="379dd787c6fc6329" providerId="LiveId" clId="{E74305B8-AD3A-4C41-BC07-6F84A368ED87}" dt="2022-04-08T07:45:30.471" v="128"/>
          <pc:sldLayoutMkLst>
            <pc:docMk/>
            <pc:sldMasterMk cId="3435010751" sldId="2147483669"/>
            <pc:sldLayoutMk cId="3964111503" sldId="2147483671"/>
          </pc:sldLayoutMkLst>
        </pc:sldLayoutChg>
        <pc:sldLayoutChg chg="new replId setBg">
          <pc:chgData name="Federica Palermo" userId="379dd787c6fc6329" providerId="LiveId" clId="{E74305B8-AD3A-4C41-BC07-6F84A368ED87}" dt="2022-04-08T07:45:30.471" v="128"/>
          <pc:sldLayoutMkLst>
            <pc:docMk/>
            <pc:sldMasterMk cId="3435010751" sldId="2147483669"/>
            <pc:sldLayoutMk cId="4113552373" sldId="2147483672"/>
          </pc:sldLayoutMkLst>
        </pc:sldLayoutChg>
        <pc:sldLayoutChg chg="new replId setBg">
          <pc:chgData name="Federica Palermo" userId="379dd787c6fc6329" providerId="LiveId" clId="{E74305B8-AD3A-4C41-BC07-6F84A368ED87}" dt="2022-04-08T07:45:30.471" v="128"/>
          <pc:sldLayoutMkLst>
            <pc:docMk/>
            <pc:sldMasterMk cId="3435010751" sldId="2147483669"/>
            <pc:sldLayoutMk cId="752229706" sldId="2147483673"/>
          </pc:sldLayoutMkLst>
        </pc:sldLayoutChg>
        <pc:sldLayoutChg chg="new replId setBg">
          <pc:chgData name="Federica Palermo" userId="379dd787c6fc6329" providerId="LiveId" clId="{E74305B8-AD3A-4C41-BC07-6F84A368ED87}" dt="2022-04-08T07:45:30.471" v="128"/>
          <pc:sldLayoutMkLst>
            <pc:docMk/>
            <pc:sldMasterMk cId="3435010751" sldId="2147483669"/>
            <pc:sldLayoutMk cId="2339858760" sldId="2147483674"/>
          </pc:sldLayoutMkLst>
        </pc:sldLayoutChg>
        <pc:sldLayoutChg chg="new replId setBg">
          <pc:chgData name="Federica Palermo" userId="379dd787c6fc6329" providerId="LiveId" clId="{E74305B8-AD3A-4C41-BC07-6F84A368ED87}" dt="2022-04-08T07:45:30.471" v="128"/>
          <pc:sldLayoutMkLst>
            <pc:docMk/>
            <pc:sldMasterMk cId="3435010751" sldId="2147483669"/>
            <pc:sldLayoutMk cId="1574587423" sldId="2147483675"/>
          </pc:sldLayoutMkLst>
        </pc:sldLayoutChg>
        <pc:sldLayoutChg chg="new replId setBg">
          <pc:chgData name="Federica Palermo" userId="379dd787c6fc6329" providerId="LiveId" clId="{E74305B8-AD3A-4C41-BC07-6F84A368ED87}" dt="2022-04-08T07:45:30.471" v="128"/>
          <pc:sldLayoutMkLst>
            <pc:docMk/>
            <pc:sldMasterMk cId="3435010751" sldId="2147483669"/>
            <pc:sldLayoutMk cId="767759160" sldId="2147483676"/>
          </pc:sldLayoutMkLst>
        </pc:sldLayoutChg>
        <pc:sldLayoutChg chg="new replId setBg">
          <pc:chgData name="Federica Palermo" userId="379dd787c6fc6329" providerId="LiveId" clId="{E74305B8-AD3A-4C41-BC07-6F84A368ED87}" dt="2022-04-08T07:45:30.471" v="128"/>
          <pc:sldLayoutMkLst>
            <pc:docMk/>
            <pc:sldMasterMk cId="3435010751" sldId="2147483669"/>
            <pc:sldLayoutMk cId="3086644351" sldId="2147483677"/>
          </pc:sldLayoutMkLst>
        </pc:sldLayoutChg>
        <pc:sldLayoutChg chg="new replId setBg">
          <pc:chgData name="Federica Palermo" userId="379dd787c6fc6329" providerId="LiveId" clId="{E74305B8-AD3A-4C41-BC07-6F84A368ED87}" dt="2022-04-08T07:45:30.471" v="128"/>
          <pc:sldLayoutMkLst>
            <pc:docMk/>
            <pc:sldMasterMk cId="3435010751" sldId="2147483669"/>
            <pc:sldLayoutMk cId="2072354001" sldId="2147483678"/>
          </pc:sldLayoutMkLst>
        </pc:sldLayoutChg>
        <pc:sldLayoutChg chg="new replId setBg">
          <pc:chgData name="Federica Palermo" userId="379dd787c6fc6329" providerId="LiveId" clId="{E74305B8-AD3A-4C41-BC07-6F84A368ED87}" dt="2022-04-08T07:45:30.471" v="128"/>
          <pc:sldLayoutMkLst>
            <pc:docMk/>
            <pc:sldMasterMk cId="3435010751" sldId="2147483669"/>
            <pc:sldLayoutMk cId="1628671031" sldId="2147483679"/>
          </pc:sldLayoutMkLst>
        </pc:sldLayoutChg>
        <pc:sldLayoutChg chg="new replId setBg">
          <pc:chgData name="Federica Palermo" userId="379dd787c6fc6329" providerId="LiveId" clId="{E74305B8-AD3A-4C41-BC07-6F84A368ED87}" dt="2022-04-08T07:45:30.471" v="128"/>
          <pc:sldLayoutMkLst>
            <pc:docMk/>
            <pc:sldMasterMk cId="3435010751" sldId="2147483669"/>
            <pc:sldLayoutMk cId="1266698892" sldId="214748368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nof\Desktop\OReP\Tabella%20PNR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.30894535446615623"/>
          <c:y val="3.1804305852242712E-2"/>
          <c:w val="0.64298382873627868"/>
          <c:h val="0.77669962369837442"/>
        </c:manualLayout>
      </c:layout>
      <c:barChart>
        <c:barDir val="bar"/>
        <c:grouping val="clustered"/>
        <c:ser>
          <c:idx val="0"/>
          <c:order val="0"/>
          <c:tx>
            <c:strRef>
              <c:f>PNRR!$G$63</c:f>
              <c:strCache>
                <c:ptCount val="1"/>
                <c:pt idx="0">
                  <c:v>21 borghi pilota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0.15855981901414193"/>
                  <c:y val="2.2245939487128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0" b="1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/>
                      <a:t>4</a:t>
                    </a:r>
                    <a:r>
                      <a:rPr lang="en-US"/>
                      <a:t>20 </a:t>
                    </a:r>
                    <a:r>
                      <a:rPr lang="en-US" sz="1800" b="1" i="0" baseline="0"/>
                      <a:t>mln €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0" b="1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B42-F244-895B-D939DE52F3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PNRR!$F$64:$F$65</c:f>
              <c:strCache>
                <c:ptCount val="2"/>
                <c:pt idx="0">
                  <c:v>Riqualificazione dei borghi </c:v>
                </c:pt>
                <c:pt idx="1">
                  <c:v>Sostegno alle imprese</c:v>
                </c:pt>
              </c:strCache>
            </c:strRef>
          </c:cat>
          <c:val>
            <c:numRef>
              <c:f>PNRR!$G$64:$G$65</c:f>
              <c:numCache>
                <c:formatCode>General</c:formatCode>
                <c:ptCount val="2"/>
                <c:pt idx="0">
                  <c:v>420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B5-470B-A17B-00FDAE1AFAE9}"/>
            </c:ext>
          </c:extLst>
        </c:ser>
        <c:ser>
          <c:idx val="1"/>
          <c:order val="1"/>
          <c:tx>
            <c:strRef>
              <c:f>PNRR!$H$63</c:f>
              <c:strCache>
                <c:ptCount val="1"/>
                <c:pt idx="0">
                  <c:v>229 borghi 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0.15161570741652491"/>
                  <c:y val="1.256858600685874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0" b="1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/>
                      <a:t>3</a:t>
                    </a:r>
                    <a:r>
                      <a:rPr lang="en-US"/>
                      <a:t>80 </a:t>
                    </a:r>
                    <a:r>
                      <a:rPr lang="en-US" sz="1800" b="1" i="0" baseline="0"/>
                      <a:t>mln €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0" b="1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B42-F244-895B-D939DE52F389}"/>
                </c:ext>
              </c:extLst>
            </c:dLbl>
            <c:dLbl>
              <c:idx val="1"/>
              <c:layout>
                <c:manualLayout>
                  <c:x val="-0.1376918159190886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2</a:t>
                    </a:r>
                    <a:r>
                      <a:rPr lang="en-US"/>
                      <a:t>00 mln </a:t>
                    </a:r>
                    <a:r>
                      <a:rPr lang="en-US">
                        <a:latin typeface="Calibri"/>
                        <a:cs typeface="Calibri"/>
                      </a:rPr>
                      <a:t>€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B42-F244-895B-D939DE52F3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PNRR!$F$64:$F$65</c:f>
              <c:strCache>
                <c:ptCount val="2"/>
                <c:pt idx="0">
                  <c:v>Riqualificazione dei borghi </c:v>
                </c:pt>
                <c:pt idx="1">
                  <c:v>Sostegno alle imprese</c:v>
                </c:pt>
              </c:strCache>
            </c:strRef>
          </c:cat>
          <c:val>
            <c:numRef>
              <c:f>PNRR!$H$64:$H$65</c:f>
              <c:numCache>
                <c:formatCode>General</c:formatCode>
                <c:ptCount val="2"/>
                <c:pt idx="0">
                  <c:v>380</c:v>
                </c:pt>
                <c:pt idx="1">
                  <c:v>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0B5-470B-A17B-00FDAE1AFAE9}"/>
            </c:ext>
          </c:extLst>
        </c:ser>
        <c:gapWidth val="156"/>
        <c:overlap val="-96"/>
        <c:axId val="134511616"/>
        <c:axId val="134611712"/>
      </c:barChart>
      <c:catAx>
        <c:axId val="13451161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4611712"/>
        <c:crosses val="autoZero"/>
        <c:auto val="1"/>
        <c:lblAlgn val="ctr"/>
        <c:lblOffset val="100"/>
      </c:catAx>
      <c:valAx>
        <c:axId val="13461171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4511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cultura.gov.it/pnrr-borghi" TargetMode="Externa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cultura.gov.it/borghi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cultura.gov.it/pnrr-borghi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cultura.gov.it/borghi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75A5CD-B6F5-4AF3-86C4-134BB2CBAD88}" type="doc">
      <dgm:prSet loTypeId="urn:microsoft.com/office/officeart/2005/8/layout/default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364C639-5F36-40D8-9BDC-2AC293808CDF}">
      <dgm:prSet phldrT="[Testo]"/>
      <dgm:spPr/>
      <dgm:t>
        <a:bodyPr/>
        <a:lstStyle/>
        <a:p>
          <a:r>
            <a:rPr lang="it-IT" b="1" i="0" dirty="0"/>
            <a:t>Terreni aziendali e relative sistemazioni (nel limite del 10% del totale delle spese ammissibili)</a:t>
          </a:r>
        </a:p>
      </dgm:t>
    </dgm:pt>
    <dgm:pt modelId="{1AF2AEDB-E06C-4782-AC52-4CB20F51D969}" type="parTrans" cxnId="{7DAC585E-83F0-498D-AD70-C2E59F87CAC0}">
      <dgm:prSet/>
      <dgm:spPr/>
      <dgm:t>
        <a:bodyPr/>
        <a:lstStyle/>
        <a:p>
          <a:endParaRPr lang="it-IT"/>
        </a:p>
      </dgm:t>
    </dgm:pt>
    <dgm:pt modelId="{58A3A9DA-3C66-4C1C-B027-32B10ACD3EBE}" type="sibTrans" cxnId="{7DAC585E-83F0-498D-AD70-C2E59F87CAC0}">
      <dgm:prSet/>
      <dgm:spPr/>
      <dgm:t>
        <a:bodyPr/>
        <a:lstStyle/>
        <a:p>
          <a:endParaRPr lang="it-IT"/>
        </a:p>
      </dgm:t>
    </dgm:pt>
    <dgm:pt modelId="{A9E092C7-2A46-4DC6-BFE7-6B7EBC1D1C5B}">
      <dgm:prSet phldrT="[Testo]"/>
      <dgm:spPr/>
      <dgm:t>
        <a:bodyPr/>
        <a:lstStyle/>
        <a:p>
          <a:r>
            <a:rPr lang="it-IT" b="1" dirty="0"/>
            <a:t> Opere edilizie (nel limite del 40% del totale delle spese ammissibili, 70% per i programmi turistici)</a:t>
          </a:r>
        </a:p>
      </dgm:t>
    </dgm:pt>
    <dgm:pt modelId="{188765E2-450E-4BD2-8DAD-A2D3DBCAF47A}" type="parTrans" cxnId="{509EC3D1-F62A-4952-A6A8-F883AA096649}">
      <dgm:prSet/>
      <dgm:spPr/>
      <dgm:t>
        <a:bodyPr/>
        <a:lstStyle/>
        <a:p>
          <a:endParaRPr lang="it-IT"/>
        </a:p>
      </dgm:t>
    </dgm:pt>
    <dgm:pt modelId="{F24CAA1F-95D5-445A-810C-4B6A6D8C7046}" type="sibTrans" cxnId="{509EC3D1-F62A-4952-A6A8-F883AA096649}">
      <dgm:prSet/>
      <dgm:spPr/>
      <dgm:t>
        <a:bodyPr/>
        <a:lstStyle/>
        <a:p>
          <a:endParaRPr lang="it-IT"/>
        </a:p>
      </dgm:t>
    </dgm:pt>
    <dgm:pt modelId="{53A1E59F-026C-4496-8BBD-2DEFEA74598B}">
      <dgm:prSet phldrT="[Testo]"/>
      <dgm:spPr/>
      <dgm:t>
        <a:bodyPr/>
        <a:lstStyle/>
        <a:p>
          <a:r>
            <a:rPr lang="it-IT" b="1" dirty="0"/>
            <a:t>Infrastrutture aziendali specifiche &amp; macchinari, impianti e attrezzature varie, nuovi di fabbrica </a:t>
          </a:r>
        </a:p>
      </dgm:t>
    </dgm:pt>
    <dgm:pt modelId="{1CE2E8F1-7CDE-42B4-A2A9-8575C0347B3E}" type="parTrans" cxnId="{35974494-D378-492F-881D-5ABF1E8B1D35}">
      <dgm:prSet/>
      <dgm:spPr/>
      <dgm:t>
        <a:bodyPr/>
        <a:lstStyle/>
        <a:p>
          <a:endParaRPr lang="it-IT"/>
        </a:p>
      </dgm:t>
    </dgm:pt>
    <dgm:pt modelId="{12B26DBC-6ED0-4F1C-8B74-E499870CCBF2}" type="sibTrans" cxnId="{35974494-D378-492F-881D-5ABF1E8B1D35}">
      <dgm:prSet/>
      <dgm:spPr/>
      <dgm:t>
        <a:bodyPr/>
        <a:lstStyle/>
        <a:p>
          <a:endParaRPr lang="it-IT"/>
        </a:p>
      </dgm:t>
    </dgm:pt>
    <dgm:pt modelId="{16CC4A5C-7950-4BD0-BF2A-37262EAAB624}">
      <dgm:prSet phldrT="[Testo]"/>
      <dgm:spPr/>
      <dgm:t>
        <a:bodyPr/>
        <a:lstStyle/>
        <a:p>
          <a:r>
            <a:rPr lang="it-IT" b="1" dirty="0"/>
            <a:t>Programmi informatici, brevetti, licenze, know-how e conoscenze tecniche non brevettate relative a nuove tecnologie di prodotti e processi produttivi</a:t>
          </a:r>
        </a:p>
      </dgm:t>
    </dgm:pt>
    <dgm:pt modelId="{CC13FA98-CC0B-465F-B152-B69063230B69}" type="parTrans" cxnId="{071BB967-5E79-4455-B962-62DC4C692BD4}">
      <dgm:prSet/>
      <dgm:spPr/>
      <dgm:t>
        <a:bodyPr/>
        <a:lstStyle/>
        <a:p>
          <a:endParaRPr lang="it-IT"/>
        </a:p>
      </dgm:t>
    </dgm:pt>
    <dgm:pt modelId="{EFF17C10-B10F-4AF7-9D84-D73E2B22CC56}" type="sibTrans" cxnId="{071BB967-5E79-4455-B962-62DC4C692BD4}">
      <dgm:prSet/>
      <dgm:spPr/>
      <dgm:t>
        <a:bodyPr/>
        <a:lstStyle/>
        <a:p>
          <a:endParaRPr lang="it-IT"/>
        </a:p>
      </dgm:t>
    </dgm:pt>
    <dgm:pt modelId="{C214D04C-5E31-4ABF-81C6-583ABB8260DF}" type="pres">
      <dgm:prSet presAssocID="{8A75A5CD-B6F5-4AF3-86C4-134BB2CBAD8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3A0A64B-BA1E-4261-9946-82D079DF23CF}" type="pres">
      <dgm:prSet presAssocID="{5364C639-5F36-40D8-9BDC-2AC293808CD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64CABB-3735-4D6F-BA7C-DF9E2643AF05}" type="pres">
      <dgm:prSet presAssocID="{58A3A9DA-3C66-4C1C-B027-32B10ACD3EBE}" presName="sibTrans" presStyleCnt="0"/>
      <dgm:spPr/>
    </dgm:pt>
    <dgm:pt modelId="{6E56E96C-FA07-4985-B77C-9192A557E460}" type="pres">
      <dgm:prSet presAssocID="{A9E092C7-2A46-4DC6-BFE7-6B7EBC1D1C5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C165DB-0D05-4A14-B256-AC76F2C1C37F}" type="pres">
      <dgm:prSet presAssocID="{F24CAA1F-95D5-445A-810C-4B6A6D8C7046}" presName="sibTrans" presStyleCnt="0"/>
      <dgm:spPr/>
    </dgm:pt>
    <dgm:pt modelId="{E51270DC-BE30-4BA0-A97C-999F000A60E8}" type="pres">
      <dgm:prSet presAssocID="{53A1E59F-026C-4496-8BBD-2DEFEA74598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A9FCD9-3D28-4F9B-8890-C2AD5627ECC9}" type="pres">
      <dgm:prSet presAssocID="{12B26DBC-6ED0-4F1C-8B74-E499870CCBF2}" presName="sibTrans" presStyleCnt="0"/>
      <dgm:spPr/>
    </dgm:pt>
    <dgm:pt modelId="{6D828D2A-373F-4B73-8CF2-32B58D92A502}" type="pres">
      <dgm:prSet presAssocID="{16CC4A5C-7950-4BD0-BF2A-37262EAAB62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C795FD5-BF9F-40CF-8130-A6F373C95309}" type="presOf" srcId="{8A75A5CD-B6F5-4AF3-86C4-134BB2CBAD88}" destId="{C214D04C-5E31-4ABF-81C6-583ABB8260DF}" srcOrd="0" destOrd="0" presId="urn:microsoft.com/office/officeart/2005/8/layout/default#5"/>
    <dgm:cxn modelId="{AAFAF933-D976-456A-8E61-32D54946718D}" type="presOf" srcId="{16CC4A5C-7950-4BD0-BF2A-37262EAAB624}" destId="{6D828D2A-373F-4B73-8CF2-32B58D92A502}" srcOrd="0" destOrd="0" presId="urn:microsoft.com/office/officeart/2005/8/layout/default#5"/>
    <dgm:cxn modelId="{FA355120-12B8-4157-ACD6-10BD02ACE1A1}" type="presOf" srcId="{53A1E59F-026C-4496-8BBD-2DEFEA74598B}" destId="{E51270DC-BE30-4BA0-A97C-999F000A60E8}" srcOrd="0" destOrd="0" presId="urn:microsoft.com/office/officeart/2005/8/layout/default#5"/>
    <dgm:cxn modelId="{509EC3D1-F62A-4952-A6A8-F883AA096649}" srcId="{8A75A5CD-B6F5-4AF3-86C4-134BB2CBAD88}" destId="{A9E092C7-2A46-4DC6-BFE7-6B7EBC1D1C5B}" srcOrd="1" destOrd="0" parTransId="{188765E2-450E-4BD2-8DAD-A2D3DBCAF47A}" sibTransId="{F24CAA1F-95D5-445A-810C-4B6A6D8C7046}"/>
    <dgm:cxn modelId="{071BB967-5E79-4455-B962-62DC4C692BD4}" srcId="{8A75A5CD-B6F5-4AF3-86C4-134BB2CBAD88}" destId="{16CC4A5C-7950-4BD0-BF2A-37262EAAB624}" srcOrd="3" destOrd="0" parTransId="{CC13FA98-CC0B-465F-B152-B69063230B69}" sibTransId="{EFF17C10-B10F-4AF7-9D84-D73E2B22CC56}"/>
    <dgm:cxn modelId="{7DAC585E-83F0-498D-AD70-C2E59F87CAC0}" srcId="{8A75A5CD-B6F5-4AF3-86C4-134BB2CBAD88}" destId="{5364C639-5F36-40D8-9BDC-2AC293808CDF}" srcOrd="0" destOrd="0" parTransId="{1AF2AEDB-E06C-4782-AC52-4CB20F51D969}" sibTransId="{58A3A9DA-3C66-4C1C-B027-32B10ACD3EBE}"/>
    <dgm:cxn modelId="{35974494-D378-492F-881D-5ABF1E8B1D35}" srcId="{8A75A5CD-B6F5-4AF3-86C4-134BB2CBAD88}" destId="{53A1E59F-026C-4496-8BBD-2DEFEA74598B}" srcOrd="2" destOrd="0" parTransId="{1CE2E8F1-7CDE-42B4-A2A9-8575C0347B3E}" sibTransId="{12B26DBC-6ED0-4F1C-8B74-E499870CCBF2}"/>
    <dgm:cxn modelId="{C2C8E0F1-7925-4923-9B60-38407D8944E4}" type="presOf" srcId="{A9E092C7-2A46-4DC6-BFE7-6B7EBC1D1C5B}" destId="{6E56E96C-FA07-4985-B77C-9192A557E460}" srcOrd="0" destOrd="0" presId="urn:microsoft.com/office/officeart/2005/8/layout/default#5"/>
    <dgm:cxn modelId="{B606F52E-DAFD-4260-BB07-3BE0262F039C}" type="presOf" srcId="{5364C639-5F36-40D8-9BDC-2AC293808CDF}" destId="{33A0A64B-BA1E-4261-9946-82D079DF23CF}" srcOrd="0" destOrd="0" presId="urn:microsoft.com/office/officeart/2005/8/layout/default#5"/>
    <dgm:cxn modelId="{365923B4-0A8C-4507-991E-303174AC6F5B}" type="presParOf" srcId="{C214D04C-5E31-4ABF-81C6-583ABB8260DF}" destId="{33A0A64B-BA1E-4261-9946-82D079DF23CF}" srcOrd="0" destOrd="0" presId="urn:microsoft.com/office/officeart/2005/8/layout/default#5"/>
    <dgm:cxn modelId="{F824B771-81E9-47D0-A0E2-EBA5A65C62A6}" type="presParOf" srcId="{C214D04C-5E31-4ABF-81C6-583ABB8260DF}" destId="{8C64CABB-3735-4D6F-BA7C-DF9E2643AF05}" srcOrd="1" destOrd="0" presId="urn:microsoft.com/office/officeart/2005/8/layout/default#5"/>
    <dgm:cxn modelId="{E894CD73-22DA-45D1-89FC-0C9780493647}" type="presParOf" srcId="{C214D04C-5E31-4ABF-81C6-583ABB8260DF}" destId="{6E56E96C-FA07-4985-B77C-9192A557E460}" srcOrd="2" destOrd="0" presId="urn:microsoft.com/office/officeart/2005/8/layout/default#5"/>
    <dgm:cxn modelId="{E322327B-E635-4914-997A-63393A51CBF6}" type="presParOf" srcId="{C214D04C-5E31-4ABF-81C6-583ABB8260DF}" destId="{59C165DB-0D05-4A14-B256-AC76F2C1C37F}" srcOrd="3" destOrd="0" presId="urn:microsoft.com/office/officeart/2005/8/layout/default#5"/>
    <dgm:cxn modelId="{C31C01A2-8E04-4518-A9CF-B8EC1D09E2D9}" type="presParOf" srcId="{C214D04C-5E31-4ABF-81C6-583ABB8260DF}" destId="{E51270DC-BE30-4BA0-A97C-999F000A60E8}" srcOrd="4" destOrd="0" presId="urn:microsoft.com/office/officeart/2005/8/layout/default#5"/>
    <dgm:cxn modelId="{52BD4275-790B-41B6-9040-09B84F7A5637}" type="presParOf" srcId="{C214D04C-5E31-4ABF-81C6-583ABB8260DF}" destId="{85A9FCD9-3D28-4F9B-8890-C2AD5627ECC9}" srcOrd="5" destOrd="0" presId="urn:microsoft.com/office/officeart/2005/8/layout/default#5"/>
    <dgm:cxn modelId="{6CACAF73-6F1D-4EB6-A977-0CB9F0CAEEC4}" type="presParOf" srcId="{C214D04C-5E31-4ABF-81C6-583ABB8260DF}" destId="{6D828D2A-373F-4B73-8CF2-32B58D92A502}" srcOrd="6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75A5CD-B6F5-4AF3-86C4-134BB2CBAD88}" type="doc">
      <dgm:prSet loTypeId="urn:microsoft.com/office/officeart/2005/8/layout/default#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364C639-5F36-40D8-9BDC-2AC293808CDF}">
      <dgm:prSet phldrT="[Testo]"/>
      <dgm:spPr/>
      <dgm:t>
        <a:bodyPr/>
        <a:lstStyle/>
        <a:p>
          <a:r>
            <a:rPr lang="it-IT" b="1" i="0" dirty="0"/>
            <a:t>Personale &amp; strumenti e attrezzature nuovi, nella misura e per il periodo in cui sono utilizzati per la ricerca, sviluppo e innovazione</a:t>
          </a:r>
        </a:p>
      </dgm:t>
    </dgm:pt>
    <dgm:pt modelId="{1AF2AEDB-E06C-4782-AC52-4CB20F51D969}" type="parTrans" cxnId="{7DAC585E-83F0-498D-AD70-C2E59F87CAC0}">
      <dgm:prSet/>
      <dgm:spPr/>
      <dgm:t>
        <a:bodyPr/>
        <a:lstStyle/>
        <a:p>
          <a:endParaRPr lang="it-IT"/>
        </a:p>
      </dgm:t>
    </dgm:pt>
    <dgm:pt modelId="{58A3A9DA-3C66-4C1C-B027-32B10ACD3EBE}" type="sibTrans" cxnId="{7DAC585E-83F0-498D-AD70-C2E59F87CAC0}">
      <dgm:prSet/>
      <dgm:spPr/>
      <dgm:t>
        <a:bodyPr/>
        <a:lstStyle/>
        <a:p>
          <a:endParaRPr lang="it-IT"/>
        </a:p>
      </dgm:t>
    </dgm:pt>
    <dgm:pt modelId="{A9E092C7-2A46-4DC6-BFE7-6B7EBC1D1C5B}">
      <dgm:prSet phldrT="[Testo]"/>
      <dgm:spPr/>
      <dgm:t>
        <a:bodyPr/>
        <a:lstStyle/>
        <a:p>
          <a:r>
            <a:rPr lang="it-IT" b="1" dirty="0"/>
            <a:t> Ricerca contrattuale, come conoscenze e brevetti acquisiti o concessi in licenza da fonti esterne alle normali condizioni di mercato, nonché i costi per consulenze e altri servizi utilizzati esclusivamente per l'attività di ricerca, sviluppo e innovazione</a:t>
          </a:r>
        </a:p>
      </dgm:t>
    </dgm:pt>
    <dgm:pt modelId="{188765E2-450E-4BD2-8DAD-A2D3DBCAF47A}" type="parTrans" cxnId="{509EC3D1-F62A-4952-A6A8-F883AA096649}">
      <dgm:prSet/>
      <dgm:spPr/>
      <dgm:t>
        <a:bodyPr/>
        <a:lstStyle/>
        <a:p>
          <a:endParaRPr lang="it-IT"/>
        </a:p>
      </dgm:t>
    </dgm:pt>
    <dgm:pt modelId="{F24CAA1F-95D5-445A-810C-4B6A6D8C7046}" type="sibTrans" cxnId="{509EC3D1-F62A-4952-A6A8-F883AA096649}">
      <dgm:prSet/>
      <dgm:spPr/>
      <dgm:t>
        <a:bodyPr/>
        <a:lstStyle/>
        <a:p>
          <a:endParaRPr lang="it-IT"/>
        </a:p>
      </dgm:t>
    </dgm:pt>
    <dgm:pt modelId="{53A1E59F-026C-4496-8BBD-2DEFEA74598B}">
      <dgm:prSet phldrT="[Testo]"/>
      <dgm:spPr/>
      <dgm:t>
        <a:bodyPr/>
        <a:lstStyle/>
        <a:p>
          <a:r>
            <a:rPr lang="it-IT" b="1" dirty="0"/>
            <a:t>Le spese generali</a:t>
          </a:r>
        </a:p>
      </dgm:t>
    </dgm:pt>
    <dgm:pt modelId="{1CE2E8F1-7CDE-42B4-A2A9-8575C0347B3E}" type="parTrans" cxnId="{35974494-D378-492F-881D-5ABF1E8B1D35}">
      <dgm:prSet/>
      <dgm:spPr/>
      <dgm:t>
        <a:bodyPr/>
        <a:lstStyle/>
        <a:p>
          <a:endParaRPr lang="it-IT"/>
        </a:p>
      </dgm:t>
    </dgm:pt>
    <dgm:pt modelId="{12B26DBC-6ED0-4F1C-8B74-E499870CCBF2}" type="sibTrans" cxnId="{35974494-D378-492F-881D-5ABF1E8B1D35}">
      <dgm:prSet/>
      <dgm:spPr/>
      <dgm:t>
        <a:bodyPr/>
        <a:lstStyle/>
        <a:p>
          <a:endParaRPr lang="it-IT"/>
        </a:p>
      </dgm:t>
    </dgm:pt>
    <dgm:pt modelId="{16CC4A5C-7950-4BD0-BF2A-37262EAAB624}">
      <dgm:prSet phldrT="[Testo]"/>
      <dgm:spPr/>
      <dgm:t>
        <a:bodyPr/>
        <a:lstStyle/>
        <a:p>
          <a:r>
            <a:rPr lang="it-IT" b="1" dirty="0"/>
            <a:t> I materiali utilizzati per la realizzazione del progetto di ricerca, sviluppo e innovazione</a:t>
          </a:r>
        </a:p>
      </dgm:t>
    </dgm:pt>
    <dgm:pt modelId="{CC13FA98-CC0B-465F-B152-B69063230B69}" type="parTrans" cxnId="{071BB967-5E79-4455-B962-62DC4C692BD4}">
      <dgm:prSet/>
      <dgm:spPr/>
      <dgm:t>
        <a:bodyPr/>
        <a:lstStyle/>
        <a:p>
          <a:endParaRPr lang="it-IT"/>
        </a:p>
      </dgm:t>
    </dgm:pt>
    <dgm:pt modelId="{EFF17C10-B10F-4AF7-9D84-D73E2B22CC56}" type="sibTrans" cxnId="{071BB967-5E79-4455-B962-62DC4C692BD4}">
      <dgm:prSet/>
      <dgm:spPr/>
      <dgm:t>
        <a:bodyPr/>
        <a:lstStyle/>
        <a:p>
          <a:endParaRPr lang="it-IT"/>
        </a:p>
      </dgm:t>
    </dgm:pt>
    <dgm:pt modelId="{C214D04C-5E31-4ABF-81C6-583ABB8260DF}" type="pres">
      <dgm:prSet presAssocID="{8A75A5CD-B6F5-4AF3-86C4-134BB2CBAD8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3A0A64B-BA1E-4261-9946-82D079DF23CF}" type="pres">
      <dgm:prSet presAssocID="{5364C639-5F36-40D8-9BDC-2AC293808CD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64CABB-3735-4D6F-BA7C-DF9E2643AF05}" type="pres">
      <dgm:prSet presAssocID="{58A3A9DA-3C66-4C1C-B027-32B10ACD3EBE}" presName="sibTrans" presStyleCnt="0"/>
      <dgm:spPr/>
    </dgm:pt>
    <dgm:pt modelId="{6E56E96C-FA07-4985-B77C-9192A557E460}" type="pres">
      <dgm:prSet presAssocID="{A9E092C7-2A46-4DC6-BFE7-6B7EBC1D1C5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C165DB-0D05-4A14-B256-AC76F2C1C37F}" type="pres">
      <dgm:prSet presAssocID="{F24CAA1F-95D5-445A-810C-4B6A6D8C7046}" presName="sibTrans" presStyleCnt="0"/>
      <dgm:spPr/>
    </dgm:pt>
    <dgm:pt modelId="{E51270DC-BE30-4BA0-A97C-999F000A60E8}" type="pres">
      <dgm:prSet presAssocID="{53A1E59F-026C-4496-8BBD-2DEFEA74598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A9FCD9-3D28-4F9B-8890-C2AD5627ECC9}" type="pres">
      <dgm:prSet presAssocID="{12B26DBC-6ED0-4F1C-8B74-E499870CCBF2}" presName="sibTrans" presStyleCnt="0"/>
      <dgm:spPr/>
    </dgm:pt>
    <dgm:pt modelId="{6D828D2A-373F-4B73-8CF2-32B58D92A502}" type="pres">
      <dgm:prSet presAssocID="{16CC4A5C-7950-4BD0-BF2A-37262EAAB62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0F1EBB5-3E3B-4217-9E43-94715E12AC82}" type="presOf" srcId="{A9E092C7-2A46-4DC6-BFE7-6B7EBC1D1C5B}" destId="{6E56E96C-FA07-4985-B77C-9192A557E460}" srcOrd="0" destOrd="0" presId="urn:microsoft.com/office/officeart/2005/8/layout/default#6"/>
    <dgm:cxn modelId="{88981284-BAAC-4FA9-ACC7-0BC315634C1D}" type="presOf" srcId="{5364C639-5F36-40D8-9BDC-2AC293808CDF}" destId="{33A0A64B-BA1E-4261-9946-82D079DF23CF}" srcOrd="0" destOrd="0" presId="urn:microsoft.com/office/officeart/2005/8/layout/default#6"/>
    <dgm:cxn modelId="{509EC3D1-F62A-4952-A6A8-F883AA096649}" srcId="{8A75A5CD-B6F5-4AF3-86C4-134BB2CBAD88}" destId="{A9E092C7-2A46-4DC6-BFE7-6B7EBC1D1C5B}" srcOrd="1" destOrd="0" parTransId="{188765E2-450E-4BD2-8DAD-A2D3DBCAF47A}" sibTransId="{F24CAA1F-95D5-445A-810C-4B6A6D8C7046}"/>
    <dgm:cxn modelId="{6765D90E-96E5-4B9D-A916-0BC60B3273F6}" type="presOf" srcId="{16CC4A5C-7950-4BD0-BF2A-37262EAAB624}" destId="{6D828D2A-373F-4B73-8CF2-32B58D92A502}" srcOrd="0" destOrd="0" presId="urn:microsoft.com/office/officeart/2005/8/layout/default#6"/>
    <dgm:cxn modelId="{071BB967-5E79-4455-B962-62DC4C692BD4}" srcId="{8A75A5CD-B6F5-4AF3-86C4-134BB2CBAD88}" destId="{16CC4A5C-7950-4BD0-BF2A-37262EAAB624}" srcOrd="3" destOrd="0" parTransId="{CC13FA98-CC0B-465F-B152-B69063230B69}" sibTransId="{EFF17C10-B10F-4AF7-9D84-D73E2B22CC56}"/>
    <dgm:cxn modelId="{D309A1A7-677E-402C-82C0-13F26B311798}" type="presOf" srcId="{53A1E59F-026C-4496-8BBD-2DEFEA74598B}" destId="{E51270DC-BE30-4BA0-A97C-999F000A60E8}" srcOrd="0" destOrd="0" presId="urn:microsoft.com/office/officeart/2005/8/layout/default#6"/>
    <dgm:cxn modelId="{F74F0F84-56FB-4458-8643-476C15247030}" type="presOf" srcId="{8A75A5CD-B6F5-4AF3-86C4-134BB2CBAD88}" destId="{C214D04C-5E31-4ABF-81C6-583ABB8260DF}" srcOrd="0" destOrd="0" presId="urn:microsoft.com/office/officeart/2005/8/layout/default#6"/>
    <dgm:cxn modelId="{35974494-D378-492F-881D-5ABF1E8B1D35}" srcId="{8A75A5CD-B6F5-4AF3-86C4-134BB2CBAD88}" destId="{53A1E59F-026C-4496-8BBD-2DEFEA74598B}" srcOrd="2" destOrd="0" parTransId="{1CE2E8F1-7CDE-42B4-A2A9-8575C0347B3E}" sibTransId="{12B26DBC-6ED0-4F1C-8B74-E499870CCBF2}"/>
    <dgm:cxn modelId="{7DAC585E-83F0-498D-AD70-C2E59F87CAC0}" srcId="{8A75A5CD-B6F5-4AF3-86C4-134BB2CBAD88}" destId="{5364C639-5F36-40D8-9BDC-2AC293808CDF}" srcOrd="0" destOrd="0" parTransId="{1AF2AEDB-E06C-4782-AC52-4CB20F51D969}" sibTransId="{58A3A9DA-3C66-4C1C-B027-32B10ACD3EBE}"/>
    <dgm:cxn modelId="{8A1F3301-27D4-4C12-90A2-98361B777665}" type="presParOf" srcId="{C214D04C-5E31-4ABF-81C6-583ABB8260DF}" destId="{33A0A64B-BA1E-4261-9946-82D079DF23CF}" srcOrd="0" destOrd="0" presId="urn:microsoft.com/office/officeart/2005/8/layout/default#6"/>
    <dgm:cxn modelId="{E4131762-822A-4A34-B93F-51CB6EC855C0}" type="presParOf" srcId="{C214D04C-5E31-4ABF-81C6-583ABB8260DF}" destId="{8C64CABB-3735-4D6F-BA7C-DF9E2643AF05}" srcOrd="1" destOrd="0" presId="urn:microsoft.com/office/officeart/2005/8/layout/default#6"/>
    <dgm:cxn modelId="{69AD30AE-3186-4D17-B3B8-3CA7ADDEBA20}" type="presParOf" srcId="{C214D04C-5E31-4ABF-81C6-583ABB8260DF}" destId="{6E56E96C-FA07-4985-B77C-9192A557E460}" srcOrd="2" destOrd="0" presId="urn:microsoft.com/office/officeart/2005/8/layout/default#6"/>
    <dgm:cxn modelId="{B39D4FDA-84B7-4976-8D0D-FBEA5E55903C}" type="presParOf" srcId="{C214D04C-5E31-4ABF-81C6-583ABB8260DF}" destId="{59C165DB-0D05-4A14-B256-AC76F2C1C37F}" srcOrd="3" destOrd="0" presId="urn:microsoft.com/office/officeart/2005/8/layout/default#6"/>
    <dgm:cxn modelId="{3D9851C6-ABCB-4FC2-9ED3-145FDD763EAE}" type="presParOf" srcId="{C214D04C-5E31-4ABF-81C6-583ABB8260DF}" destId="{E51270DC-BE30-4BA0-A97C-999F000A60E8}" srcOrd="4" destOrd="0" presId="urn:microsoft.com/office/officeart/2005/8/layout/default#6"/>
    <dgm:cxn modelId="{AD86800D-59E5-40BF-8F12-5E445D6E80A8}" type="presParOf" srcId="{C214D04C-5E31-4ABF-81C6-583ABB8260DF}" destId="{85A9FCD9-3D28-4F9B-8890-C2AD5627ECC9}" srcOrd="5" destOrd="0" presId="urn:microsoft.com/office/officeart/2005/8/layout/default#6"/>
    <dgm:cxn modelId="{BE93FA1F-6A02-45D5-8155-AF996AAFC046}" type="presParOf" srcId="{C214D04C-5E31-4ABF-81C6-583ABB8260DF}" destId="{6D828D2A-373F-4B73-8CF2-32B58D92A502}" srcOrd="6" destOrd="0" presId="urn:microsoft.com/office/officeart/2005/8/layout/default#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7796D1-ED1E-4713-9792-6009CCFFDF1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DDE0B33-EDC4-46DD-B0A0-B698F0F55D3F}">
      <dgm:prSet phldrT="[Testo]" custT="1"/>
      <dgm:spPr>
        <a:solidFill>
          <a:schemeClr val="tx2"/>
        </a:solidFill>
      </dgm:spPr>
      <dgm:t>
        <a:bodyPr/>
        <a:lstStyle/>
        <a:p>
          <a:r>
            <a:rPr lang="it-IT" sz="1600" b="1" kern="1200" dirty="0">
              <a:latin typeface="Calibri"/>
              <a:ea typeface="+mn-ea"/>
              <a:cs typeface="+mn-cs"/>
            </a:rPr>
            <a:t>Migliorare l’efficienza energetica di cinema teatri e </a:t>
          </a:r>
          <a:r>
            <a:rPr lang="it-IT" sz="1600" b="1" kern="1200" dirty="0" smtClean="0">
              <a:latin typeface="Calibri"/>
              <a:ea typeface="+mn-ea"/>
              <a:cs typeface="+mn-cs"/>
            </a:rPr>
            <a:t>musei (chiuso)</a:t>
          </a:r>
          <a:endParaRPr lang="it-IT" sz="1600" b="1" kern="1200" dirty="0">
            <a:latin typeface="Calibri"/>
            <a:ea typeface="+mn-ea"/>
            <a:cs typeface="+mn-cs"/>
          </a:endParaRPr>
        </a:p>
      </dgm:t>
    </dgm:pt>
    <dgm:pt modelId="{26B0A126-AA0C-49C5-B5DC-5AE06C604328}" type="parTrans" cxnId="{CAAA751C-02AF-4E1A-808B-2121B1B4B3F0}">
      <dgm:prSet/>
      <dgm:spPr/>
      <dgm:t>
        <a:bodyPr/>
        <a:lstStyle/>
        <a:p>
          <a:endParaRPr lang="it-IT"/>
        </a:p>
      </dgm:t>
    </dgm:pt>
    <dgm:pt modelId="{5E62E0FB-0735-486A-B5AF-91A7A4133FA9}" type="sibTrans" cxnId="{CAAA751C-02AF-4E1A-808B-2121B1B4B3F0}">
      <dgm:prSet/>
      <dgm:spPr/>
      <dgm:t>
        <a:bodyPr/>
        <a:lstStyle/>
        <a:p>
          <a:endParaRPr lang="it-IT"/>
        </a:p>
      </dgm:t>
    </dgm:pt>
    <dgm:pt modelId="{13402C78-F017-4AF3-9797-26ED8F17E82D}">
      <dgm:prSet phldrT="[Testo]" custT="1"/>
      <dgm:spPr>
        <a:solidFill>
          <a:schemeClr val="tx2"/>
        </a:solidFill>
      </dgm:spPr>
      <dgm:t>
        <a:bodyPr/>
        <a:lstStyle/>
        <a:p>
          <a:r>
            <a:rPr lang="it-IT" sz="1600" b="1" dirty="0"/>
            <a:t>Rimozione delle barriere fisiche e cognitive in musei, biblioteche e </a:t>
          </a:r>
          <a:r>
            <a:rPr lang="it-IT" sz="1600" b="1" dirty="0" smtClean="0"/>
            <a:t>archivi (in arrivo)</a:t>
          </a:r>
          <a:endParaRPr lang="it-IT" sz="1600" b="1" dirty="0"/>
        </a:p>
      </dgm:t>
    </dgm:pt>
    <dgm:pt modelId="{1597BAD3-E808-4B8C-9448-0B27A1190B57}" type="parTrans" cxnId="{A1114D1C-D218-4994-8DC0-679021DB7697}">
      <dgm:prSet/>
      <dgm:spPr/>
      <dgm:t>
        <a:bodyPr/>
        <a:lstStyle/>
        <a:p>
          <a:endParaRPr lang="it-IT"/>
        </a:p>
      </dgm:t>
    </dgm:pt>
    <dgm:pt modelId="{B3DC8D2C-06D7-42BF-BE50-1391850BCF83}" type="sibTrans" cxnId="{A1114D1C-D218-4994-8DC0-679021DB7697}">
      <dgm:prSet/>
      <dgm:spPr/>
      <dgm:t>
        <a:bodyPr/>
        <a:lstStyle/>
        <a:p>
          <a:endParaRPr lang="it-IT"/>
        </a:p>
      </dgm:t>
    </dgm:pt>
    <dgm:pt modelId="{16BB99AB-8C7D-40B4-9F0B-3F71E6943B23}">
      <dgm:prSet phldrT="[Testo]" custT="1"/>
      <dgm:spPr>
        <a:solidFill>
          <a:schemeClr val="tx2"/>
        </a:solidFill>
      </dgm:spPr>
      <dgm:t>
        <a:bodyPr/>
        <a:lstStyle/>
        <a:p>
          <a:r>
            <a:rPr lang="it-IT" sz="1600" b="1" dirty="0">
              <a:latin typeface="Calibri"/>
              <a:ea typeface="+mn-ea"/>
              <a:cs typeface="+mn-cs"/>
            </a:rPr>
            <a:t>Programmi di valorizzazione dell’identità di parchi e giardini </a:t>
          </a:r>
          <a:r>
            <a:rPr lang="it-IT" sz="1600" b="1" dirty="0" smtClean="0">
              <a:latin typeface="Calibri"/>
              <a:ea typeface="+mn-ea"/>
              <a:cs typeface="+mn-cs"/>
            </a:rPr>
            <a:t>storici (chiuso)</a:t>
          </a:r>
          <a:endParaRPr lang="it-IT" sz="1600" b="1" dirty="0">
            <a:latin typeface="Calibri"/>
            <a:ea typeface="+mn-ea"/>
            <a:cs typeface="+mn-cs"/>
          </a:endParaRPr>
        </a:p>
      </dgm:t>
    </dgm:pt>
    <dgm:pt modelId="{AA17AE9E-D0B8-415A-BCD2-31087647B3A2}" type="parTrans" cxnId="{953F963C-BF1F-43A1-AB51-825DB0D6C3AA}">
      <dgm:prSet/>
      <dgm:spPr/>
      <dgm:t>
        <a:bodyPr/>
        <a:lstStyle/>
        <a:p>
          <a:endParaRPr lang="it-IT"/>
        </a:p>
      </dgm:t>
    </dgm:pt>
    <dgm:pt modelId="{72EB8F81-D899-4703-B8C2-9236C97420C8}" type="sibTrans" cxnId="{953F963C-BF1F-43A1-AB51-825DB0D6C3AA}">
      <dgm:prSet/>
      <dgm:spPr/>
      <dgm:t>
        <a:bodyPr/>
        <a:lstStyle/>
        <a:p>
          <a:endParaRPr lang="it-IT"/>
        </a:p>
      </dgm:t>
    </dgm:pt>
    <dgm:pt modelId="{1F773831-89B1-4E64-A78D-33558D2B45BE}">
      <dgm:prSet custT="1"/>
      <dgm:spPr>
        <a:solidFill>
          <a:schemeClr val="tx2"/>
        </a:solidFill>
      </dgm:spPr>
      <dgm:t>
        <a:bodyPr/>
        <a:lstStyle/>
        <a:p>
          <a:r>
            <a:rPr lang="it-IT" sz="1600" b="1" kern="1200" dirty="0">
              <a:latin typeface="Calibri"/>
              <a:ea typeface="+mn-ea"/>
              <a:cs typeface="+mn-cs"/>
            </a:rPr>
            <a:t>Tutela e valorizzazione dell'architettura e del paesaggio rurale </a:t>
          </a:r>
          <a:r>
            <a:rPr lang="it-IT" sz="1600" b="1" kern="1200" dirty="0" smtClean="0">
              <a:latin typeface="Calibri"/>
              <a:ea typeface="+mn-ea"/>
              <a:cs typeface="+mn-cs"/>
            </a:rPr>
            <a:t> (regionale)</a:t>
          </a:r>
          <a:endParaRPr lang="it-IT" sz="1600" b="1" kern="1200" dirty="0">
            <a:latin typeface="Calibri"/>
            <a:ea typeface="+mn-ea"/>
            <a:cs typeface="+mn-cs"/>
          </a:endParaRPr>
        </a:p>
      </dgm:t>
    </dgm:pt>
    <dgm:pt modelId="{2D1D5E24-B49D-4A8D-AD5B-6A5B9E031DDC}" type="parTrans" cxnId="{E00D451B-9E90-4B08-B7E5-AF68504B2663}">
      <dgm:prSet/>
      <dgm:spPr/>
      <dgm:t>
        <a:bodyPr/>
        <a:lstStyle/>
        <a:p>
          <a:endParaRPr lang="it-IT"/>
        </a:p>
      </dgm:t>
    </dgm:pt>
    <dgm:pt modelId="{90B39171-0FAF-4A4C-BD3F-E5C8479A0EF9}" type="sibTrans" cxnId="{E00D451B-9E90-4B08-B7E5-AF68504B2663}">
      <dgm:prSet/>
      <dgm:spPr/>
      <dgm:t>
        <a:bodyPr/>
        <a:lstStyle/>
        <a:p>
          <a:endParaRPr lang="it-IT"/>
        </a:p>
      </dgm:t>
    </dgm:pt>
    <dgm:pt modelId="{8B54C380-0E31-4296-9FBC-B0AC576028EC}">
      <dgm:prSet phldrT="[Testo]" custT="1"/>
      <dgm:spPr>
        <a:solidFill>
          <a:srgbClr val="9BBB59"/>
        </a:solidFill>
      </dgm:spPr>
      <dgm:t>
        <a:bodyPr/>
        <a:lstStyle/>
        <a:p>
          <a:r>
            <a:rPr lang="it-IT" sz="2000" b="1" dirty="0">
              <a:solidFill>
                <a:schemeClr val="bg1"/>
              </a:solidFill>
              <a:latin typeface="Calibri"/>
              <a:ea typeface="+mn-ea"/>
              <a:cs typeface="+mn-cs"/>
            </a:rPr>
            <a:t>Piano Nazionale Borghi </a:t>
          </a:r>
          <a:endParaRPr lang="it-IT" sz="2000" dirty="0">
            <a:solidFill>
              <a:schemeClr val="bg1"/>
            </a:solidFill>
            <a:latin typeface="Calibri"/>
            <a:ea typeface="+mn-ea"/>
            <a:cs typeface="+mn-cs"/>
          </a:endParaRPr>
        </a:p>
      </dgm:t>
    </dgm:pt>
    <dgm:pt modelId="{2F3248E2-80C6-48B4-B9D8-F42E9FE32FCD}" type="parTrans" cxnId="{C218BDD5-8A46-4DCB-AD2B-3E25A89EECC9}">
      <dgm:prSet/>
      <dgm:spPr/>
      <dgm:t>
        <a:bodyPr/>
        <a:lstStyle/>
        <a:p>
          <a:endParaRPr lang="it-IT"/>
        </a:p>
      </dgm:t>
    </dgm:pt>
    <dgm:pt modelId="{DEF53CE8-F008-4D02-BBE8-B8319C6E1564}" type="sibTrans" cxnId="{C218BDD5-8A46-4DCB-AD2B-3E25A89EECC9}">
      <dgm:prSet/>
      <dgm:spPr/>
      <dgm:t>
        <a:bodyPr/>
        <a:lstStyle/>
        <a:p>
          <a:endParaRPr lang="it-IT"/>
        </a:p>
      </dgm:t>
    </dgm:pt>
    <dgm:pt modelId="{EC06E90A-91D6-4611-93CB-3B500A93CA76}">
      <dgm:prSet phldrT="[Testo]" custT="1"/>
      <dgm:spPr>
        <a:solidFill>
          <a:srgbClr val="9BBB59"/>
        </a:solidFill>
      </dgm:spPr>
      <dgm:t>
        <a:bodyPr/>
        <a:lstStyle/>
        <a:p>
          <a:r>
            <a:rPr lang="it-IT" sz="2000" b="1" dirty="0">
              <a:solidFill>
                <a:schemeClr val="bg1"/>
              </a:solidFill>
              <a:latin typeface="Calibri"/>
              <a:ea typeface="+mn-ea"/>
              <a:cs typeface="+mn-cs"/>
            </a:rPr>
            <a:t>Fondo per il turismo</a:t>
          </a:r>
        </a:p>
      </dgm:t>
    </dgm:pt>
    <dgm:pt modelId="{12DEEE3C-CE08-4847-981E-DEB41506C8CA}" type="parTrans" cxnId="{13D89112-5F69-4069-8F61-AC6D11795364}">
      <dgm:prSet/>
      <dgm:spPr/>
      <dgm:t>
        <a:bodyPr/>
        <a:lstStyle/>
        <a:p>
          <a:endParaRPr lang="it-IT"/>
        </a:p>
      </dgm:t>
    </dgm:pt>
    <dgm:pt modelId="{F38F64B5-912F-4288-8E0E-B86DE33BDE3D}" type="sibTrans" cxnId="{13D89112-5F69-4069-8F61-AC6D11795364}">
      <dgm:prSet/>
      <dgm:spPr/>
      <dgm:t>
        <a:bodyPr/>
        <a:lstStyle/>
        <a:p>
          <a:endParaRPr lang="it-IT"/>
        </a:p>
      </dgm:t>
    </dgm:pt>
    <dgm:pt modelId="{DA4953E9-FE96-4D46-BA29-A35A7E1801D6}" type="pres">
      <dgm:prSet presAssocID="{0D7796D1-ED1E-4713-9792-6009CCFFDF1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8DD630C4-5D3C-45F6-BD64-750A90611540}" type="pres">
      <dgm:prSet presAssocID="{0D7796D1-ED1E-4713-9792-6009CCFFDF10}" presName="Name1" presStyleCnt="0"/>
      <dgm:spPr/>
    </dgm:pt>
    <dgm:pt modelId="{67101A60-81BF-45BF-9DD1-FDE1998E0354}" type="pres">
      <dgm:prSet presAssocID="{0D7796D1-ED1E-4713-9792-6009CCFFDF10}" presName="cycle" presStyleCnt="0"/>
      <dgm:spPr/>
    </dgm:pt>
    <dgm:pt modelId="{3B032D55-C064-4031-9975-02DA97FCF86E}" type="pres">
      <dgm:prSet presAssocID="{0D7796D1-ED1E-4713-9792-6009CCFFDF10}" presName="srcNode" presStyleLbl="node1" presStyleIdx="0" presStyleCnt="6"/>
      <dgm:spPr/>
    </dgm:pt>
    <dgm:pt modelId="{F5FB599D-3F24-4DE1-B718-5150575AF15D}" type="pres">
      <dgm:prSet presAssocID="{0D7796D1-ED1E-4713-9792-6009CCFFDF10}" presName="conn" presStyleLbl="parChTrans1D2" presStyleIdx="0" presStyleCnt="1"/>
      <dgm:spPr/>
      <dgm:t>
        <a:bodyPr/>
        <a:lstStyle/>
        <a:p>
          <a:endParaRPr lang="it-IT"/>
        </a:p>
      </dgm:t>
    </dgm:pt>
    <dgm:pt modelId="{8CFDFB05-18F9-4689-ACE7-E4841299D2B1}" type="pres">
      <dgm:prSet presAssocID="{0D7796D1-ED1E-4713-9792-6009CCFFDF10}" presName="extraNode" presStyleLbl="node1" presStyleIdx="0" presStyleCnt="6"/>
      <dgm:spPr/>
    </dgm:pt>
    <dgm:pt modelId="{4D11C5E5-3D7C-4933-AA10-6EABC09B8B68}" type="pres">
      <dgm:prSet presAssocID="{0D7796D1-ED1E-4713-9792-6009CCFFDF10}" presName="dstNode" presStyleLbl="node1" presStyleIdx="0" presStyleCnt="6"/>
      <dgm:spPr/>
    </dgm:pt>
    <dgm:pt modelId="{B7A48165-E92B-4DEB-B394-D8222647207F}" type="pres">
      <dgm:prSet presAssocID="{13402C78-F017-4AF3-9797-26ED8F17E82D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31685B-9261-429D-9320-6FB4E0B45931}" type="pres">
      <dgm:prSet presAssocID="{13402C78-F017-4AF3-9797-26ED8F17E82D}" presName="accent_1" presStyleCnt="0"/>
      <dgm:spPr/>
    </dgm:pt>
    <dgm:pt modelId="{1233BD45-A098-4844-B808-CCB78E5E8780}" type="pres">
      <dgm:prSet presAssocID="{13402C78-F017-4AF3-9797-26ED8F17E82D}" presName="accentRepeatNode" presStyleLbl="solidFgAcc1" presStyleIdx="0" presStyleCnt="6"/>
      <dgm:spPr/>
    </dgm:pt>
    <dgm:pt modelId="{9400A029-EA41-442B-872B-732BAEA4278C}" type="pres">
      <dgm:prSet presAssocID="{6DDE0B33-EDC4-46DD-B0A0-B698F0F55D3F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1B2E71-6DC7-41EB-8B35-60F2C2F39712}" type="pres">
      <dgm:prSet presAssocID="{6DDE0B33-EDC4-46DD-B0A0-B698F0F55D3F}" presName="accent_2" presStyleCnt="0"/>
      <dgm:spPr/>
    </dgm:pt>
    <dgm:pt modelId="{D42A8417-EB14-48DF-96C8-8FA348C266B6}" type="pres">
      <dgm:prSet presAssocID="{6DDE0B33-EDC4-46DD-B0A0-B698F0F55D3F}" presName="accentRepeatNode" presStyleLbl="solidFgAcc1" presStyleIdx="1" presStyleCnt="6"/>
      <dgm:spPr/>
    </dgm:pt>
    <dgm:pt modelId="{BA48BCFF-BFC1-4486-BF7E-A84C9AD77CB6}" type="pres">
      <dgm:prSet presAssocID="{1F773831-89B1-4E64-A78D-33558D2B45BE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03C1065-8C8D-44CD-87E0-0D485E387278}" type="pres">
      <dgm:prSet presAssocID="{1F773831-89B1-4E64-A78D-33558D2B45BE}" presName="accent_3" presStyleCnt="0"/>
      <dgm:spPr/>
    </dgm:pt>
    <dgm:pt modelId="{57DE4D50-13F7-4E2B-91D2-0BCAE3AE5AD1}" type="pres">
      <dgm:prSet presAssocID="{1F773831-89B1-4E64-A78D-33558D2B45BE}" presName="accentRepeatNode" presStyleLbl="solidFgAcc1" presStyleIdx="2" presStyleCnt="6"/>
      <dgm:spPr/>
    </dgm:pt>
    <dgm:pt modelId="{E7EE6BE8-A5D9-4D90-8BF7-DA5212E321AC}" type="pres">
      <dgm:prSet presAssocID="{16BB99AB-8C7D-40B4-9F0B-3F71E6943B23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191BB45-30A1-44B9-AFB7-5F9AD35E06F9}" type="pres">
      <dgm:prSet presAssocID="{16BB99AB-8C7D-40B4-9F0B-3F71E6943B23}" presName="accent_4" presStyleCnt="0"/>
      <dgm:spPr/>
    </dgm:pt>
    <dgm:pt modelId="{46F6F98F-E8C3-4C27-B3FA-6D52FBE825A1}" type="pres">
      <dgm:prSet presAssocID="{16BB99AB-8C7D-40B4-9F0B-3F71E6943B23}" presName="accentRepeatNode" presStyleLbl="solidFgAcc1" presStyleIdx="3" presStyleCnt="6"/>
      <dgm:spPr/>
    </dgm:pt>
    <dgm:pt modelId="{09F804C4-EA81-4F61-A36A-4587BAEECA20}" type="pres">
      <dgm:prSet presAssocID="{8B54C380-0E31-4296-9FBC-B0AC576028EC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72575B3-19AD-4C9F-AD55-2AC40612A8DD}" type="pres">
      <dgm:prSet presAssocID="{8B54C380-0E31-4296-9FBC-B0AC576028EC}" presName="accent_5" presStyleCnt="0"/>
      <dgm:spPr/>
    </dgm:pt>
    <dgm:pt modelId="{AEC5EDA4-F48B-407A-AF28-987D6BD58E1A}" type="pres">
      <dgm:prSet presAssocID="{8B54C380-0E31-4296-9FBC-B0AC576028EC}" presName="accentRepeatNode" presStyleLbl="solidFgAcc1" presStyleIdx="4" presStyleCnt="6"/>
      <dgm:spPr>
        <a:solidFill>
          <a:schemeClr val="accent3"/>
        </a:solidFill>
      </dgm:spPr>
    </dgm:pt>
    <dgm:pt modelId="{C360284C-7CE0-4F00-92DD-2671BE9C174B}" type="pres">
      <dgm:prSet presAssocID="{EC06E90A-91D6-4611-93CB-3B500A93CA7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FF963C5-330A-4CFC-8982-22DEA3E0BB05}" type="pres">
      <dgm:prSet presAssocID="{EC06E90A-91D6-4611-93CB-3B500A93CA76}" presName="accent_6" presStyleCnt="0"/>
      <dgm:spPr/>
    </dgm:pt>
    <dgm:pt modelId="{0C6BE7E4-3968-457E-B0A2-817116712304}" type="pres">
      <dgm:prSet presAssocID="{EC06E90A-91D6-4611-93CB-3B500A93CA76}" presName="accentRepeatNode" presStyleLbl="solidFgAcc1" presStyleIdx="5" presStyleCnt="6"/>
      <dgm:spPr>
        <a:solidFill>
          <a:schemeClr val="accent3"/>
        </a:solidFill>
      </dgm:spPr>
    </dgm:pt>
  </dgm:ptLst>
  <dgm:cxnLst>
    <dgm:cxn modelId="{46045509-426A-45FC-BDB8-BE90E1E96503}" type="presOf" srcId="{0D7796D1-ED1E-4713-9792-6009CCFFDF10}" destId="{DA4953E9-FE96-4D46-BA29-A35A7E1801D6}" srcOrd="0" destOrd="0" presId="urn:microsoft.com/office/officeart/2008/layout/VerticalCurvedList"/>
    <dgm:cxn modelId="{F2916DB2-62EA-4C8C-8365-4F56850C72F1}" type="presOf" srcId="{6DDE0B33-EDC4-46DD-B0A0-B698F0F55D3F}" destId="{9400A029-EA41-442B-872B-732BAEA4278C}" srcOrd="0" destOrd="0" presId="urn:microsoft.com/office/officeart/2008/layout/VerticalCurvedList"/>
    <dgm:cxn modelId="{5B0781CD-37D3-4984-90E8-8866E1A284F3}" type="presOf" srcId="{8B54C380-0E31-4296-9FBC-B0AC576028EC}" destId="{09F804C4-EA81-4F61-A36A-4587BAEECA20}" srcOrd="0" destOrd="0" presId="urn:microsoft.com/office/officeart/2008/layout/VerticalCurvedList"/>
    <dgm:cxn modelId="{13D89112-5F69-4069-8F61-AC6D11795364}" srcId="{0D7796D1-ED1E-4713-9792-6009CCFFDF10}" destId="{EC06E90A-91D6-4611-93CB-3B500A93CA76}" srcOrd="5" destOrd="0" parTransId="{12DEEE3C-CE08-4847-981E-DEB41506C8CA}" sibTransId="{F38F64B5-912F-4288-8E0E-B86DE33BDE3D}"/>
    <dgm:cxn modelId="{CB5AB687-1470-46E8-A638-C7CE35C3AABC}" type="presOf" srcId="{16BB99AB-8C7D-40B4-9F0B-3F71E6943B23}" destId="{E7EE6BE8-A5D9-4D90-8BF7-DA5212E321AC}" srcOrd="0" destOrd="0" presId="urn:microsoft.com/office/officeart/2008/layout/VerticalCurvedList"/>
    <dgm:cxn modelId="{7D875146-8515-48F9-A3B9-EAD7D578E2DC}" type="presOf" srcId="{EC06E90A-91D6-4611-93CB-3B500A93CA76}" destId="{C360284C-7CE0-4F00-92DD-2671BE9C174B}" srcOrd="0" destOrd="0" presId="urn:microsoft.com/office/officeart/2008/layout/VerticalCurvedList"/>
    <dgm:cxn modelId="{C218BDD5-8A46-4DCB-AD2B-3E25A89EECC9}" srcId="{0D7796D1-ED1E-4713-9792-6009CCFFDF10}" destId="{8B54C380-0E31-4296-9FBC-B0AC576028EC}" srcOrd="4" destOrd="0" parTransId="{2F3248E2-80C6-48B4-B9D8-F42E9FE32FCD}" sibTransId="{DEF53CE8-F008-4D02-BBE8-B8319C6E1564}"/>
    <dgm:cxn modelId="{367743F1-8B1B-4DF7-A44D-D13A71C11CF0}" type="presOf" srcId="{1F773831-89B1-4E64-A78D-33558D2B45BE}" destId="{BA48BCFF-BFC1-4486-BF7E-A84C9AD77CB6}" srcOrd="0" destOrd="0" presId="urn:microsoft.com/office/officeart/2008/layout/VerticalCurvedList"/>
    <dgm:cxn modelId="{683FE89A-9209-49B6-A7B0-BB839079688C}" type="presOf" srcId="{13402C78-F017-4AF3-9797-26ED8F17E82D}" destId="{B7A48165-E92B-4DEB-B394-D8222647207F}" srcOrd="0" destOrd="0" presId="urn:microsoft.com/office/officeart/2008/layout/VerticalCurvedList"/>
    <dgm:cxn modelId="{E00D451B-9E90-4B08-B7E5-AF68504B2663}" srcId="{0D7796D1-ED1E-4713-9792-6009CCFFDF10}" destId="{1F773831-89B1-4E64-A78D-33558D2B45BE}" srcOrd="2" destOrd="0" parTransId="{2D1D5E24-B49D-4A8D-AD5B-6A5B9E031DDC}" sibTransId="{90B39171-0FAF-4A4C-BD3F-E5C8479A0EF9}"/>
    <dgm:cxn modelId="{CAAA751C-02AF-4E1A-808B-2121B1B4B3F0}" srcId="{0D7796D1-ED1E-4713-9792-6009CCFFDF10}" destId="{6DDE0B33-EDC4-46DD-B0A0-B698F0F55D3F}" srcOrd="1" destOrd="0" parTransId="{26B0A126-AA0C-49C5-B5DC-5AE06C604328}" sibTransId="{5E62E0FB-0735-486A-B5AF-91A7A4133FA9}"/>
    <dgm:cxn modelId="{C2C3EA0D-76FF-473C-B347-D8329491013D}" type="presOf" srcId="{B3DC8D2C-06D7-42BF-BE50-1391850BCF83}" destId="{F5FB599D-3F24-4DE1-B718-5150575AF15D}" srcOrd="0" destOrd="0" presId="urn:microsoft.com/office/officeart/2008/layout/VerticalCurvedList"/>
    <dgm:cxn modelId="{A1114D1C-D218-4994-8DC0-679021DB7697}" srcId="{0D7796D1-ED1E-4713-9792-6009CCFFDF10}" destId="{13402C78-F017-4AF3-9797-26ED8F17E82D}" srcOrd="0" destOrd="0" parTransId="{1597BAD3-E808-4B8C-9448-0B27A1190B57}" sibTransId="{B3DC8D2C-06D7-42BF-BE50-1391850BCF83}"/>
    <dgm:cxn modelId="{953F963C-BF1F-43A1-AB51-825DB0D6C3AA}" srcId="{0D7796D1-ED1E-4713-9792-6009CCFFDF10}" destId="{16BB99AB-8C7D-40B4-9F0B-3F71E6943B23}" srcOrd="3" destOrd="0" parTransId="{AA17AE9E-D0B8-415A-BCD2-31087647B3A2}" sibTransId="{72EB8F81-D899-4703-B8C2-9236C97420C8}"/>
    <dgm:cxn modelId="{306694FB-1077-4397-851F-39D1C17A74F0}" type="presParOf" srcId="{DA4953E9-FE96-4D46-BA29-A35A7E1801D6}" destId="{8DD630C4-5D3C-45F6-BD64-750A90611540}" srcOrd="0" destOrd="0" presId="urn:microsoft.com/office/officeart/2008/layout/VerticalCurvedList"/>
    <dgm:cxn modelId="{B0B04D25-BDA6-4022-B1D3-1FF428729C1D}" type="presParOf" srcId="{8DD630C4-5D3C-45F6-BD64-750A90611540}" destId="{67101A60-81BF-45BF-9DD1-FDE1998E0354}" srcOrd="0" destOrd="0" presId="urn:microsoft.com/office/officeart/2008/layout/VerticalCurvedList"/>
    <dgm:cxn modelId="{82EB882C-B9E2-4C97-B2BE-E4FB15BE3E17}" type="presParOf" srcId="{67101A60-81BF-45BF-9DD1-FDE1998E0354}" destId="{3B032D55-C064-4031-9975-02DA97FCF86E}" srcOrd="0" destOrd="0" presId="urn:microsoft.com/office/officeart/2008/layout/VerticalCurvedList"/>
    <dgm:cxn modelId="{7DCD63F0-6637-4CD7-A99F-931284A923A4}" type="presParOf" srcId="{67101A60-81BF-45BF-9DD1-FDE1998E0354}" destId="{F5FB599D-3F24-4DE1-B718-5150575AF15D}" srcOrd="1" destOrd="0" presId="urn:microsoft.com/office/officeart/2008/layout/VerticalCurvedList"/>
    <dgm:cxn modelId="{9BAA46E6-E759-4091-9351-50325CC30489}" type="presParOf" srcId="{67101A60-81BF-45BF-9DD1-FDE1998E0354}" destId="{8CFDFB05-18F9-4689-ACE7-E4841299D2B1}" srcOrd="2" destOrd="0" presId="urn:microsoft.com/office/officeart/2008/layout/VerticalCurvedList"/>
    <dgm:cxn modelId="{7DE54673-9417-4C6A-BA79-41384B937C33}" type="presParOf" srcId="{67101A60-81BF-45BF-9DD1-FDE1998E0354}" destId="{4D11C5E5-3D7C-4933-AA10-6EABC09B8B68}" srcOrd="3" destOrd="0" presId="urn:microsoft.com/office/officeart/2008/layout/VerticalCurvedList"/>
    <dgm:cxn modelId="{4AF3C529-F05A-4166-A300-0CD13E07A1C9}" type="presParOf" srcId="{8DD630C4-5D3C-45F6-BD64-750A90611540}" destId="{B7A48165-E92B-4DEB-B394-D8222647207F}" srcOrd="1" destOrd="0" presId="urn:microsoft.com/office/officeart/2008/layout/VerticalCurvedList"/>
    <dgm:cxn modelId="{06DAF2AA-2F11-4FEF-8FF5-8FFB687FBB81}" type="presParOf" srcId="{8DD630C4-5D3C-45F6-BD64-750A90611540}" destId="{7331685B-9261-429D-9320-6FB4E0B45931}" srcOrd="2" destOrd="0" presId="urn:microsoft.com/office/officeart/2008/layout/VerticalCurvedList"/>
    <dgm:cxn modelId="{59179984-D4FA-43E0-9963-D1DD9855758F}" type="presParOf" srcId="{7331685B-9261-429D-9320-6FB4E0B45931}" destId="{1233BD45-A098-4844-B808-CCB78E5E8780}" srcOrd="0" destOrd="0" presId="urn:microsoft.com/office/officeart/2008/layout/VerticalCurvedList"/>
    <dgm:cxn modelId="{97910821-607C-4560-BCA7-73BEC7F1D410}" type="presParOf" srcId="{8DD630C4-5D3C-45F6-BD64-750A90611540}" destId="{9400A029-EA41-442B-872B-732BAEA4278C}" srcOrd="3" destOrd="0" presId="urn:microsoft.com/office/officeart/2008/layout/VerticalCurvedList"/>
    <dgm:cxn modelId="{1A31EC48-31B9-4F78-B8FA-CD079511D945}" type="presParOf" srcId="{8DD630C4-5D3C-45F6-BD64-750A90611540}" destId="{DB1B2E71-6DC7-41EB-8B35-60F2C2F39712}" srcOrd="4" destOrd="0" presId="urn:microsoft.com/office/officeart/2008/layout/VerticalCurvedList"/>
    <dgm:cxn modelId="{F381DC48-2690-4EC8-A197-7028F74C46DA}" type="presParOf" srcId="{DB1B2E71-6DC7-41EB-8B35-60F2C2F39712}" destId="{D42A8417-EB14-48DF-96C8-8FA348C266B6}" srcOrd="0" destOrd="0" presId="urn:microsoft.com/office/officeart/2008/layout/VerticalCurvedList"/>
    <dgm:cxn modelId="{14AA2B85-144D-4752-A6E9-E5428621F8FC}" type="presParOf" srcId="{8DD630C4-5D3C-45F6-BD64-750A90611540}" destId="{BA48BCFF-BFC1-4486-BF7E-A84C9AD77CB6}" srcOrd="5" destOrd="0" presId="urn:microsoft.com/office/officeart/2008/layout/VerticalCurvedList"/>
    <dgm:cxn modelId="{95BB0C27-0B75-44BA-BC0E-7577A8127AC9}" type="presParOf" srcId="{8DD630C4-5D3C-45F6-BD64-750A90611540}" destId="{C03C1065-8C8D-44CD-87E0-0D485E387278}" srcOrd="6" destOrd="0" presId="urn:microsoft.com/office/officeart/2008/layout/VerticalCurvedList"/>
    <dgm:cxn modelId="{B5515B67-53D6-4752-BBF4-17BBF1BF5BF3}" type="presParOf" srcId="{C03C1065-8C8D-44CD-87E0-0D485E387278}" destId="{57DE4D50-13F7-4E2B-91D2-0BCAE3AE5AD1}" srcOrd="0" destOrd="0" presId="urn:microsoft.com/office/officeart/2008/layout/VerticalCurvedList"/>
    <dgm:cxn modelId="{A382256A-ECC6-4721-BBBF-087C96CA94B0}" type="presParOf" srcId="{8DD630C4-5D3C-45F6-BD64-750A90611540}" destId="{E7EE6BE8-A5D9-4D90-8BF7-DA5212E321AC}" srcOrd="7" destOrd="0" presId="urn:microsoft.com/office/officeart/2008/layout/VerticalCurvedList"/>
    <dgm:cxn modelId="{19957567-58E2-40D0-ADBD-41DF702DFD8E}" type="presParOf" srcId="{8DD630C4-5D3C-45F6-BD64-750A90611540}" destId="{4191BB45-30A1-44B9-AFB7-5F9AD35E06F9}" srcOrd="8" destOrd="0" presId="urn:microsoft.com/office/officeart/2008/layout/VerticalCurvedList"/>
    <dgm:cxn modelId="{19997C67-D7A1-44A2-95B1-53F9C1ECBA6E}" type="presParOf" srcId="{4191BB45-30A1-44B9-AFB7-5F9AD35E06F9}" destId="{46F6F98F-E8C3-4C27-B3FA-6D52FBE825A1}" srcOrd="0" destOrd="0" presId="urn:microsoft.com/office/officeart/2008/layout/VerticalCurvedList"/>
    <dgm:cxn modelId="{AC7FAAC3-6755-4776-BCCA-09E66FC20B65}" type="presParOf" srcId="{8DD630C4-5D3C-45F6-BD64-750A90611540}" destId="{09F804C4-EA81-4F61-A36A-4587BAEECA20}" srcOrd="9" destOrd="0" presId="urn:microsoft.com/office/officeart/2008/layout/VerticalCurvedList"/>
    <dgm:cxn modelId="{16DCA827-DF15-4104-ACF2-9863F6D8E555}" type="presParOf" srcId="{8DD630C4-5D3C-45F6-BD64-750A90611540}" destId="{872575B3-19AD-4C9F-AD55-2AC40612A8DD}" srcOrd="10" destOrd="0" presId="urn:microsoft.com/office/officeart/2008/layout/VerticalCurvedList"/>
    <dgm:cxn modelId="{A8ABD850-D6F7-4CB5-8E90-A124C3235A65}" type="presParOf" srcId="{872575B3-19AD-4C9F-AD55-2AC40612A8DD}" destId="{AEC5EDA4-F48B-407A-AF28-987D6BD58E1A}" srcOrd="0" destOrd="0" presId="urn:microsoft.com/office/officeart/2008/layout/VerticalCurvedList"/>
    <dgm:cxn modelId="{2EECA491-AF9F-42A2-A2E9-39AD11838B9C}" type="presParOf" srcId="{8DD630C4-5D3C-45F6-BD64-750A90611540}" destId="{C360284C-7CE0-4F00-92DD-2671BE9C174B}" srcOrd="11" destOrd="0" presId="urn:microsoft.com/office/officeart/2008/layout/VerticalCurvedList"/>
    <dgm:cxn modelId="{F5BA800D-E458-48F6-8969-77C6EAE9BD96}" type="presParOf" srcId="{8DD630C4-5D3C-45F6-BD64-750A90611540}" destId="{0FF963C5-330A-4CFC-8982-22DEA3E0BB05}" srcOrd="12" destOrd="0" presId="urn:microsoft.com/office/officeart/2008/layout/VerticalCurvedList"/>
    <dgm:cxn modelId="{3C42AC57-937E-4A77-B16C-21053C93462E}" type="presParOf" srcId="{0FF963C5-330A-4CFC-8982-22DEA3E0BB05}" destId="{0C6BE7E4-3968-457E-B0A2-817116712304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0E24CE-2828-4CE5-B3A4-985C7A7DF027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E20A4BA1-8A59-45E3-B751-EC945D05B4AB}">
      <dgm:prSet phldrT="[Testo]"/>
      <dgm:spPr/>
      <dgm:t>
        <a:bodyPr/>
        <a:lstStyle/>
        <a:p>
          <a:r>
            <a:rPr lang="it-IT" b="0" dirty="0"/>
            <a:t>Novembre </a:t>
          </a:r>
          <a:r>
            <a:rPr lang="it-IT" b="1" dirty="0"/>
            <a:t>2021</a:t>
          </a:r>
          <a:r>
            <a:rPr lang="it-IT" dirty="0"/>
            <a:t>: </a:t>
          </a:r>
          <a:r>
            <a:rPr lang="it-IT" b="1" dirty="0"/>
            <a:t>linee guida</a:t>
          </a:r>
          <a:r>
            <a:rPr lang="it-IT" dirty="0"/>
            <a:t> con criteri di selezione dei borghi </a:t>
          </a:r>
        </a:p>
      </dgm:t>
    </dgm:pt>
    <dgm:pt modelId="{2EEBD819-16D5-4619-AC38-4AE794E2B524}" type="parTrans" cxnId="{E4AEBCEB-D57F-46F0-8336-2E69C4C6E962}">
      <dgm:prSet/>
      <dgm:spPr/>
      <dgm:t>
        <a:bodyPr/>
        <a:lstStyle/>
        <a:p>
          <a:endParaRPr lang="it-IT"/>
        </a:p>
      </dgm:t>
    </dgm:pt>
    <dgm:pt modelId="{7CCD495B-9CFC-47E1-8646-74AF4B139BE2}" type="sibTrans" cxnId="{E4AEBCEB-D57F-46F0-8336-2E69C4C6E962}">
      <dgm:prSet/>
      <dgm:spPr/>
      <dgm:t>
        <a:bodyPr/>
        <a:lstStyle/>
        <a:p>
          <a:endParaRPr lang="it-IT"/>
        </a:p>
      </dgm:t>
    </dgm:pt>
    <dgm:pt modelId="{9FF8C4B4-B833-47FF-AE95-2D753EF71C99}">
      <dgm:prSet phldrT="[Testo]"/>
      <dgm:spPr/>
      <dgm:t>
        <a:bodyPr/>
        <a:lstStyle/>
        <a:p>
          <a:r>
            <a:rPr lang="it-IT" b="0" dirty="0"/>
            <a:t>Marzo </a:t>
          </a:r>
          <a:r>
            <a:rPr lang="it-IT" b="1" dirty="0"/>
            <a:t>2022: </a:t>
          </a:r>
          <a:r>
            <a:rPr lang="it-IT" b="0" dirty="0"/>
            <a:t>le </a:t>
          </a:r>
          <a:r>
            <a:rPr lang="it-IT" b="1" dirty="0"/>
            <a:t>regioni </a:t>
          </a:r>
          <a:r>
            <a:rPr lang="it-IT" b="0" dirty="0"/>
            <a:t>hanno presentato al </a:t>
          </a:r>
          <a:r>
            <a:rPr lang="it-IT" b="0" dirty="0" err="1"/>
            <a:t>MiC</a:t>
          </a:r>
          <a:r>
            <a:rPr lang="it-IT" b="0" dirty="0"/>
            <a:t> il progetto di </a:t>
          </a:r>
          <a:r>
            <a:rPr lang="it-IT" b="1" dirty="0"/>
            <a:t>riqualificazione del borgo</a:t>
          </a:r>
          <a:r>
            <a:rPr lang="it-IT" b="0" dirty="0"/>
            <a:t> selezionato. </a:t>
          </a:r>
        </a:p>
        <a:p>
          <a:r>
            <a:rPr lang="it-IT" b="0" dirty="0">
              <a:hlinkClick xmlns:r="http://schemas.openxmlformats.org/officeDocument/2006/relationships" r:id="rId1"/>
            </a:rPr>
            <a:t>Qui </a:t>
          </a:r>
          <a:r>
            <a:rPr lang="it-IT" b="0" dirty="0"/>
            <a:t>l’elenco dei borghi selezionati</a:t>
          </a:r>
        </a:p>
        <a:p>
          <a:endParaRPr lang="it-IT" b="0" dirty="0"/>
        </a:p>
      </dgm:t>
    </dgm:pt>
    <dgm:pt modelId="{B1800C5E-4A66-4D63-AB3A-1F9FD189EABF}" type="parTrans" cxnId="{67179CA1-5AAF-4A2E-A3FB-1255873E4AA9}">
      <dgm:prSet/>
      <dgm:spPr/>
      <dgm:t>
        <a:bodyPr/>
        <a:lstStyle/>
        <a:p>
          <a:endParaRPr lang="it-IT"/>
        </a:p>
      </dgm:t>
    </dgm:pt>
    <dgm:pt modelId="{A857C8DF-2E0E-4EDB-9ED4-86B26E606CD6}" type="sibTrans" cxnId="{67179CA1-5AAF-4A2E-A3FB-1255873E4AA9}">
      <dgm:prSet/>
      <dgm:spPr/>
      <dgm:t>
        <a:bodyPr/>
        <a:lstStyle/>
        <a:p>
          <a:endParaRPr lang="it-IT"/>
        </a:p>
      </dgm:t>
    </dgm:pt>
    <dgm:pt modelId="{985AB8D1-F411-4231-A668-BF4495850D1D}">
      <dgm:prSet phldrT="[Testo]"/>
      <dgm:spPr/>
      <dgm:t>
        <a:bodyPr/>
        <a:lstStyle/>
        <a:p>
          <a:r>
            <a:rPr lang="it-IT" dirty="0"/>
            <a:t>Entro </a:t>
          </a:r>
          <a:r>
            <a:rPr lang="it-IT" b="1" dirty="0"/>
            <a:t>giugno 2022 </a:t>
          </a:r>
          <a:r>
            <a:rPr lang="it-IT" dirty="0"/>
            <a:t>un decreto del </a:t>
          </a:r>
          <a:r>
            <a:rPr lang="it-IT" dirty="0" err="1"/>
            <a:t>MiC</a:t>
          </a:r>
          <a:r>
            <a:rPr lang="it-IT" dirty="0"/>
            <a:t> </a:t>
          </a:r>
          <a:r>
            <a:rPr lang="it-IT" b="1" dirty="0"/>
            <a:t>assegnerà le risorse ai comuni</a:t>
          </a:r>
          <a:r>
            <a:rPr lang="it-IT" dirty="0"/>
            <a:t> per l’avvio degli interventi. </a:t>
          </a:r>
        </a:p>
      </dgm:t>
    </dgm:pt>
    <dgm:pt modelId="{D6EB9287-DD4D-48F7-80EE-81C6A36FBC4C}" type="parTrans" cxnId="{58A7CD13-8FD1-422B-A1EB-77B4A56AC553}">
      <dgm:prSet/>
      <dgm:spPr/>
      <dgm:t>
        <a:bodyPr/>
        <a:lstStyle/>
        <a:p>
          <a:endParaRPr lang="it-IT"/>
        </a:p>
      </dgm:t>
    </dgm:pt>
    <dgm:pt modelId="{BD3E4715-84B4-42F6-B3A2-427970980EA1}" type="sibTrans" cxnId="{58A7CD13-8FD1-422B-A1EB-77B4A56AC553}">
      <dgm:prSet/>
      <dgm:spPr/>
      <dgm:t>
        <a:bodyPr/>
        <a:lstStyle/>
        <a:p>
          <a:endParaRPr lang="it-IT"/>
        </a:p>
      </dgm:t>
    </dgm:pt>
    <dgm:pt modelId="{F2271C1A-9E3F-487E-9B0D-B88342C4E6D3}" type="pres">
      <dgm:prSet presAssocID="{9C0E24CE-2828-4CE5-B3A4-985C7A7DF02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CBB0854-EBC0-4FD5-A2AF-90610A09A7FF}" type="pres">
      <dgm:prSet presAssocID="{9C0E24CE-2828-4CE5-B3A4-985C7A7DF027}" presName="arrow" presStyleLbl="bgShp" presStyleIdx="0" presStyleCnt="1" custLinFactNeighborX="-1500" custLinFactNeighborY="15081"/>
      <dgm:spPr/>
    </dgm:pt>
    <dgm:pt modelId="{699827A4-05E8-4B4F-B677-5AFEF75EBDB8}" type="pres">
      <dgm:prSet presAssocID="{9C0E24CE-2828-4CE5-B3A4-985C7A7DF027}" presName="linearProcess" presStyleCnt="0"/>
      <dgm:spPr/>
    </dgm:pt>
    <dgm:pt modelId="{F1D2D530-CF34-4AAB-AF91-C617043E7D24}" type="pres">
      <dgm:prSet presAssocID="{E20A4BA1-8A59-45E3-B751-EC945D05B4A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C05AC2-CABA-4481-95E4-183A13F0ACBE}" type="pres">
      <dgm:prSet presAssocID="{7CCD495B-9CFC-47E1-8646-74AF4B139BE2}" presName="sibTrans" presStyleCnt="0"/>
      <dgm:spPr/>
    </dgm:pt>
    <dgm:pt modelId="{B69C7F6E-6AEF-457C-8CD5-6D746C20196F}" type="pres">
      <dgm:prSet presAssocID="{9FF8C4B4-B833-47FF-AE95-2D753EF71C9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9318859-7B13-49C3-959E-79D3525B587A}" type="pres">
      <dgm:prSet presAssocID="{A857C8DF-2E0E-4EDB-9ED4-86B26E606CD6}" presName="sibTrans" presStyleCnt="0"/>
      <dgm:spPr/>
    </dgm:pt>
    <dgm:pt modelId="{5F5D69D7-2666-4A9B-8671-617880599455}" type="pres">
      <dgm:prSet presAssocID="{985AB8D1-F411-4231-A668-BF4495850D1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760B570-BAE2-4739-B418-BA3DAD32BA64}" type="presOf" srcId="{9FF8C4B4-B833-47FF-AE95-2D753EF71C99}" destId="{B69C7F6E-6AEF-457C-8CD5-6D746C20196F}" srcOrd="0" destOrd="0" presId="urn:microsoft.com/office/officeart/2005/8/layout/hProcess9"/>
    <dgm:cxn modelId="{58A7CD13-8FD1-422B-A1EB-77B4A56AC553}" srcId="{9C0E24CE-2828-4CE5-B3A4-985C7A7DF027}" destId="{985AB8D1-F411-4231-A668-BF4495850D1D}" srcOrd="2" destOrd="0" parTransId="{D6EB9287-DD4D-48F7-80EE-81C6A36FBC4C}" sibTransId="{BD3E4715-84B4-42F6-B3A2-427970980EA1}"/>
    <dgm:cxn modelId="{67179CA1-5AAF-4A2E-A3FB-1255873E4AA9}" srcId="{9C0E24CE-2828-4CE5-B3A4-985C7A7DF027}" destId="{9FF8C4B4-B833-47FF-AE95-2D753EF71C99}" srcOrd="1" destOrd="0" parTransId="{B1800C5E-4A66-4D63-AB3A-1F9FD189EABF}" sibTransId="{A857C8DF-2E0E-4EDB-9ED4-86B26E606CD6}"/>
    <dgm:cxn modelId="{8FA86288-2027-4715-A3B7-A908D5AF74AF}" type="presOf" srcId="{E20A4BA1-8A59-45E3-B751-EC945D05B4AB}" destId="{F1D2D530-CF34-4AAB-AF91-C617043E7D24}" srcOrd="0" destOrd="0" presId="urn:microsoft.com/office/officeart/2005/8/layout/hProcess9"/>
    <dgm:cxn modelId="{E4AEBCEB-D57F-46F0-8336-2E69C4C6E962}" srcId="{9C0E24CE-2828-4CE5-B3A4-985C7A7DF027}" destId="{E20A4BA1-8A59-45E3-B751-EC945D05B4AB}" srcOrd="0" destOrd="0" parTransId="{2EEBD819-16D5-4619-AC38-4AE794E2B524}" sibTransId="{7CCD495B-9CFC-47E1-8646-74AF4B139BE2}"/>
    <dgm:cxn modelId="{A6BC9BBD-CA96-4623-AD02-0D517EDC471F}" type="presOf" srcId="{985AB8D1-F411-4231-A668-BF4495850D1D}" destId="{5F5D69D7-2666-4A9B-8671-617880599455}" srcOrd="0" destOrd="0" presId="urn:microsoft.com/office/officeart/2005/8/layout/hProcess9"/>
    <dgm:cxn modelId="{FC0EFCF7-F9BA-4928-B743-300310EDE17B}" type="presOf" srcId="{9C0E24CE-2828-4CE5-B3A4-985C7A7DF027}" destId="{F2271C1A-9E3F-487E-9B0D-B88342C4E6D3}" srcOrd="0" destOrd="0" presId="urn:microsoft.com/office/officeart/2005/8/layout/hProcess9"/>
    <dgm:cxn modelId="{2591DB75-2BA0-4667-952B-F9562CF8A455}" type="presParOf" srcId="{F2271C1A-9E3F-487E-9B0D-B88342C4E6D3}" destId="{BCBB0854-EBC0-4FD5-A2AF-90610A09A7FF}" srcOrd="0" destOrd="0" presId="urn:microsoft.com/office/officeart/2005/8/layout/hProcess9"/>
    <dgm:cxn modelId="{6354B33C-9DA7-4296-AC0F-AF13B5A3B53E}" type="presParOf" srcId="{F2271C1A-9E3F-487E-9B0D-B88342C4E6D3}" destId="{699827A4-05E8-4B4F-B677-5AFEF75EBDB8}" srcOrd="1" destOrd="0" presId="urn:microsoft.com/office/officeart/2005/8/layout/hProcess9"/>
    <dgm:cxn modelId="{48B173EA-515A-4F7D-8EF6-13BE3E254911}" type="presParOf" srcId="{699827A4-05E8-4B4F-B677-5AFEF75EBDB8}" destId="{F1D2D530-CF34-4AAB-AF91-C617043E7D24}" srcOrd="0" destOrd="0" presId="urn:microsoft.com/office/officeart/2005/8/layout/hProcess9"/>
    <dgm:cxn modelId="{4C55FC30-03B7-4F1F-9790-37974FF90547}" type="presParOf" srcId="{699827A4-05E8-4B4F-B677-5AFEF75EBDB8}" destId="{4FC05AC2-CABA-4481-95E4-183A13F0ACBE}" srcOrd="1" destOrd="0" presId="urn:microsoft.com/office/officeart/2005/8/layout/hProcess9"/>
    <dgm:cxn modelId="{52205DC9-8E6A-45CF-A989-EAFA196048EC}" type="presParOf" srcId="{699827A4-05E8-4B4F-B677-5AFEF75EBDB8}" destId="{B69C7F6E-6AEF-457C-8CD5-6D746C20196F}" srcOrd="2" destOrd="0" presId="urn:microsoft.com/office/officeart/2005/8/layout/hProcess9"/>
    <dgm:cxn modelId="{C9B91E45-D6E3-41AD-A474-3CB8968B6BC9}" type="presParOf" srcId="{699827A4-05E8-4B4F-B677-5AFEF75EBDB8}" destId="{B9318859-7B13-49C3-959E-79D3525B587A}" srcOrd="3" destOrd="0" presId="urn:microsoft.com/office/officeart/2005/8/layout/hProcess9"/>
    <dgm:cxn modelId="{C7A48B95-CCB0-4414-A280-A75A5478AF99}" type="presParOf" srcId="{699827A4-05E8-4B4F-B677-5AFEF75EBDB8}" destId="{5F5D69D7-2666-4A9B-8671-61788059945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0E24CE-2828-4CE5-B3A4-985C7A7DF027}" type="doc">
      <dgm:prSet loTypeId="urn:microsoft.com/office/officeart/2005/8/layout/hProcess9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it-IT"/>
        </a:p>
      </dgm:t>
    </dgm:pt>
    <dgm:pt modelId="{E20A4BA1-8A59-45E3-B751-EC945D05B4AB}">
      <dgm:prSet phldrT="[Testo]"/>
      <dgm:spPr/>
      <dgm:t>
        <a:bodyPr/>
        <a:lstStyle/>
        <a:p>
          <a:r>
            <a:rPr lang="it-IT" b="0" dirty="0"/>
            <a:t>Il </a:t>
          </a:r>
          <a:r>
            <a:rPr lang="it-IT" b="0" dirty="0">
              <a:hlinkClick xmlns:r="http://schemas.openxmlformats.org/officeDocument/2006/relationships" r:id="rId1"/>
            </a:rPr>
            <a:t>bando</a:t>
          </a:r>
          <a:r>
            <a:rPr lang="it-IT" b="0" dirty="0"/>
            <a:t> per questa </a:t>
          </a:r>
          <a:r>
            <a:rPr lang="it-IT" b="1" dirty="0"/>
            <a:t>linea è scaduto il 15 marzo</a:t>
          </a:r>
        </a:p>
      </dgm:t>
    </dgm:pt>
    <dgm:pt modelId="{2EEBD819-16D5-4619-AC38-4AE794E2B524}" type="parTrans" cxnId="{E4AEBCEB-D57F-46F0-8336-2E69C4C6E962}">
      <dgm:prSet/>
      <dgm:spPr/>
      <dgm:t>
        <a:bodyPr/>
        <a:lstStyle/>
        <a:p>
          <a:endParaRPr lang="it-IT"/>
        </a:p>
      </dgm:t>
    </dgm:pt>
    <dgm:pt modelId="{7CCD495B-9CFC-47E1-8646-74AF4B139BE2}" type="sibTrans" cxnId="{E4AEBCEB-D57F-46F0-8336-2E69C4C6E962}">
      <dgm:prSet/>
      <dgm:spPr/>
      <dgm:t>
        <a:bodyPr/>
        <a:lstStyle/>
        <a:p>
          <a:endParaRPr lang="it-IT"/>
        </a:p>
      </dgm:t>
    </dgm:pt>
    <dgm:pt modelId="{9FF8C4B4-B833-47FF-AE95-2D753EF71C99}">
      <dgm:prSet phldrT="[Testo]"/>
      <dgm:spPr/>
      <dgm:t>
        <a:bodyPr/>
        <a:lstStyle/>
        <a:p>
          <a:r>
            <a:rPr lang="it-IT" b="0" dirty="0"/>
            <a:t>Il </a:t>
          </a:r>
          <a:r>
            <a:rPr lang="it-IT" b="0" dirty="0" err="1"/>
            <a:t>MiC</a:t>
          </a:r>
          <a:r>
            <a:rPr lang="it-IT" b="0" dirty="0"/>
            <a:t> dovrà valutare che </a:t>
          </a:r>
          <a:r>
            <a:rPr lang="it-IT" b="1" dirty="0"/>
            <a:t>le tempistiche </a:t>
          </a:r>
          <a:r>
            <a:rPr lang="it-IT" b="0" dirty="0"/>
            <a:t>dei progetti presentati siano in linea con </a:t>
          </a:r>
          <a:r>
            <a:rPr lang="it-IT" b="1" dirty="0"/>
            <a:t>l’orizzonte temporale del PNRR.  </a:t>
          </a:r>
        </a:p>
      </dgm:t>
    </dgm:pt>
    <dgm:pt modelId="{B1800C5E-4A66-4D63-AB3A-1F9FD189EABF}" type="parTrans" cxnId="{67179CA1-5AAF-4A2E-A3FB-1255873E4AA9}">
      <dgm:prSet/>
      <dgm:spPr/>
      <dgm:t>
        <a:bodyPr/>
        <a:lstStyle/>
        <a:p>
          <a:endParaRPr lang="it-IT"/>
        </a:p>
      </dgm:t>
    </dgm:pt>
    <dgm:pt modelId="{A857C8DF-2E0E-4EDB-9ED4-86B26E606CD6}" type="sibTrans" cxnId="{67179CA1-5AAF-4A2E-A3FB-1255873E4AA9}">
      <dgm:prSet/>
      <dgm:spPr/>
      <dgm:t>
        <a:bodyPr/>
        <a:lstStyle/>
        <a:p>
          <a:endParaRPr lang="it-IT"/>
        </a:p>
      </dgm:t>
    </dgm:pt>
    <dgm:pt modelId="{E592DE44-7778-4BAE-BF81-88FE6D3052D3}">
      <dgm:prSet phldrT="[Testo]"/>
      <dgm:spPr/>
      <dgm:t>
        <a:bodyPr/>
        <a:lstStyle/>
        <a:p>
          <a:r>
            <a:rPr lang="it-IT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Infine verrà pubblicato un </a:t>
          </a:r>
          <a:r>
            <a:rPr lang="it-IT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decreto di riparto delle risorse</a:t>
          </a:r>
          <a:endParaRPr lang="it-IT" dirty="0"/>
        </a:p>
      </dgm:t>
    </dgm:pt>
    <dgm:pt modelId="{2F285C70-C6CC-4C40-A257-0F319B8D4B53}" type="parTrans" cxnId="{13164B3D-2936-4AAD-A8A3-5F9A9B0AC639}">
      <dgm:prSet/>
      <dgm:spPr/>
      <dgm:t>
        <a:bodyPr/>
        <a:lstStyle/>
        <a:p>
          <a:endParaRPr lang="it-IT"/>
        </a:p>
      </dgm:t>
    </dgm:pt>
    <dgm:pt modelId="{75D48AE4-EEED-4E2A-996D-02C5717A7078}" type="sibTrans" cxnId="{13164B3D-2936-4AAD-A8A3-5F9A9B0AC639}">
      <dgm:prSet/>
      <dgm:spPr/>
      <dgm:t>
        <a:bodyPr/>
        <a:lstStyle/>
        <a:p>
          <a:endParaRPr lang="it-IT"/>
        </a:p>
      </dgm:t>
    </dgm:pt>
    <dgm:pt modelId="{F2271C1A-9E3F-487E-9B0D-B88342C4E6D3}" type="pres">
      <dgm:prSet presAssocID="{9C0E24CE-2828-4CE5-B3A4-985C7A7DF02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CBB0854-EBC0-4FD5-A2AF-90610A09A7FF}" type="pres">
      <dgm:prSet presAssocID="{9C0E24CE-2828-4CE5-B3A4-985C7A7DF027}" presName="arrow" presStyleLbl="bgShp" presStyleIdx="0" presStyleCnt="1" custLinFactNeighborX="-1500" custLinFactNeighborY="15081"/>
      <dgm:spPr/>
    </dgm:pt>
    <dgm:pt modelId="{699827A4-05E8-4B4F-B677-5AFEF75EBDB8}" type="pres">
      <dgm:prSet presAssocID="{9C0E24CE-2828-4CE5-B3A4-985C7A7DF027}" presName="linearProcess" presStyleCnt="0"/>
      <dgm:spPr/>
    </dgm:pt>
    <dgm:pt modelId="{F1D2D530-CF34-4AAB-AF91-C617043E7D24}" type="pres">
      <dgm:prSet presAssocID="{E20A4BA1-8A59-45E3-B751-EC945D05B4A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C05AC2-CABA-4481-95E4-183A13F0ACBE}" type="pres">
      <dgm:prSet presAssocID="{7CCD495B-9CFC-47E1-8646-74AF4B139BE2}" presName="sibTrans" presStyleCnt="0"/>
      <dgm:spPr/>
    </dgm:pt>
    <dgm:pt modelId="{B69C7F6E-6AEF-457C-8CD5-6D746C20196F}" type="pres">
      <dgm:prSet presAssocID="{9FF8C4B4-B833-47FF-AE95-2D753EF71C9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9318859-7B13-49C3-959E-79D3525B587A}" type="pres">
      <dgm:prSet presAssocID="{A857C8DF-2E0E-4EDB-9ED4-86B26E606CD6}" presName="sibTrans" presStyleCnt="0"/>
      <dgm:spPr/>
    </dgm:pt>
    <dgm:pt modelId="{6126093A-A70B-4DC9-ACD7-5654BBC06AAE}" type="pres">
      <dgm:prSet presAssocID="{E592DE44-7778-4BAE-BF81-88FE6D3052D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7179CA1-5AAF-4A2E-A3FB-1255873E4AA9}" srcId="{9C0E24CE-2828-4CE5-B3A4-985C7A7DF027}" destId="{9FF8C4B4-B833-47FF-AE95-2D753EF71C99}" srcOrd="1" destOrd="0" parTransId="{B1800C5E-4A66-4D63-AB3A-1F9FD189EABF}" sibTransId="{A857C8DF-2E0E-4EDB-9ED4-86B26E606CD6}"/>
    <dgm:cxn modelId="{13164B3D-2936-4AAD-A8A3-5F9A9B0AC639}" srcId="{9C0E24CE-2828-4CE5-B3A4-985C7A7DF027}" destId="{E592DE44-7778-4BAE-BF81-88FE6D3052D3}" srcOrd="2" destOrd="0" parTransId="{2F285C70-C6CC-4C40-A257-0F319B8D4B53}" sibTransId="{75D48AE4-EEED-4E2A-996D-02C5717A7078}"/>
    <dgm:cxn modelId="{C9CAF468-7E4E-4D5F-ADAC-F28AEDAAF161}" type="presOf" srcId="{E20A4BA1-8A59-45E3-B751-EC945D05B4AB}" destId="{F1D2D530-CF34-4AAB-AF91-C617043E7D24}" srcOrd="0" destOrd="0" presId="urn:microsoft.com/office/officeart/2005/8/layout/hProcess9"/>
    <dgm:cxn modelId="{E4AEBCEB-D57F-46F0-8336-2E69C4C6E962}" srcId="{9C0E24CE-2828-4CE5-B3A4-985C7A7DF027}" destId="{E20A4BA1-8A59-45E3-B751-EC945D05B4AB}" srcOrd="0" destOrd="0" parTransId="{2EEBD819-16D5-4619-AC38-4AE794E2B524}" sibTransId="{7CCD495B-9CFC-47E1-8646-74AF4B139BE2}"/>
    <dgm:cxn modelId="{D74EE4FF-4D5A-4C4A-84BD-1EE79CF8AB63}" type="presOf" srcId="{9C0E24CE-2828-4CE5-B3A4-985C7A7DF027}" destId="{F2271C1A-9E3F-487E-9B0D-B88342C4E6D3}" srcOrd="0" destOrd="0" presId="urn:microsoft.com/office/officeart/2005/8/layout/hProcess9"/>
    <dgm:cxn modelId="{D8C6FE99-542D-4647-9206-BD84185ACBAD}" type="presOf" srcId="{E592DE44-7778-4BAE-BF81-88FE6D3052D3}" destId="{6126093A-A70B-4DC9-ACD7-5654BBC06AAE}" srcOrd="0" destOrd="0" presId="urn:microsoft.com/office/officeart/2005/8/layout/hProcess9"/>
    <dgm:cxn modelId="{78DAFA48-CBDB-4EBE-B03E-F67FCAC8EF7F}" type="presOf" srcId="{9FF8C4B4-B833-47FF-AE95-2D753EF71C99}" destId="{B69C7F6E-6AEF-457C-8CD5-6D746C20196F}" srcOrd="0" destOrd="0" presId="urn:microsoft.com/office/officeart/2005/8/layout/hProcess9"/>
    <dgm:cxn modelId="{0358A816-2804-41E5-A3CF-C41007CB545E}" type="presParOf" srcId="{F2271C1A-9E3F-487E-9B0D-B88342C4E6D3}" destId="{BCBB0854-EBC0-4FD5-A2AF-90610A09A7FF}" srcOrd="0" destOrd="0" presId="urn:microsoft.com/office/officeart/2005/8/layout/hProcess9"/>
    <dgm:cxn modelId="{7D753971-72F2-4FA0-A3F8-13D8754D2E97}" type="presParOf" srcId="{F2271C1A-9E3F-487E-9B0D-B88342C4E6D3}" destId="{699827A4-05E8-4B4F-B677-5AFEF75EBDB8}" srcOrd="1" destOrd="0" presId="urn:microsoft.com/office/officeart/2005/8/layout/hProcess9"/>
    <dgm:cxn modelId="{71061E81-64A6-47FB-A7DC-0A00FBA2ADAC}" type="presParOf" srcId="{699827A4-05E8-4B4F-B677-5AFEF75EBDB8}" destId="{F1D2D530-CF34-4AAB-AF91-C617043E7D24}" srcOrd="0" destOrd="0" presId="urn:microsoft.com/office/officeart/2005/8/layout/hProcess9"/>
    <dgm:cxn modelId="{57756E56-1E70-44C8-A194-295816171B1D}" type="presParOf" srcId="{699827A4-05E8-4B4F-B677-5AFEF75EBDB8}" destId="{4FC05AC2-CABA-4481-95E4-183A13F0ACBE}" srcOrd="1" destOrd="0" presId="urn:microsoft.com/office/officeart/2005/8/layout/hProcess9"/>
    <dgm:cxn modelId="{A215AD36-E3A4-4766-BEED-343D6BD4E1CA}" type="presParOf" srcId="{699827A4-05E8-4B4F-B677-5AFEF75EBDB8}" destId="{B69C7F6E-6AEF-457C-8CD5-6D746C20196F}" srcOrd="2" destOrd="0" presId="urn:microsoft.com/office/officeart/2005/8/layout/hProcess9"/>
    <dgm:cxn modelId="{B0191870-E026-4168-8AED-99A8C27D127B}" type="presParOf" srcId="{699827A4-05E8-4B4F-B677-5AFEF75EBDB8}" destId="{B9318859-7B13-49C3-959E-79D3525B587A}" srcOrd="3" destOrd="0" presId="urn:microsoft.com/office/officeart/2005/8/layout/hProcess9"/>
    <dgm:cxn modelId="{97707C0C-2D1A-4D48-85DC-796A3F07FC0A}" type="presParOf" srcId="{699827A4-05E8-4B4F-B677-5AFEF75EBDB8}" destId="{6126093A-A70B-4DC9-ACD7-5654BBC06AA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D437BA0-0C62-44F8-80F4-9A992778BDE8}" type="doc">
      <dgm:prSet loTypeId="urn:microsoft.com/office/officeart/2005/8/layout/h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GB"/>
        </a:p>
      </dgm:t>
    </dgm:pt>
    <dgm:pt modelId="{F032C678-E6C8-4D8D-8D29-2CC85F2829AF}">
      <dgm:prSet phldrT="[Testo]"/>
      <dgm:spPr/>
      <dgm:t>
        <a:bodyPr/>
        <a:lstStyle/>
        <a:p>
          <a:r>
            <a:rPr lang="it-IT" b="1" dirty="0"/>
            <a:t>Tipologia </a:t>
          </a:r>
          <a:endParaRPr lang="en-GB" b="1" dirty="0"/>
        </a:p>
      </dgm:t>
    </dgm:pt>
    <dgm:pt modelId="{4934DBFD-907F-4A42-B458-01FEECB74F1C}" type="parTrans" cxnId="{97882962-5FA6-439A-BBC1-271E58BAE241}">
      <dgm:prSet/>
      <dgm:spPr/>
      <dgm:t>
        <a:bodyPr/>
        <a:lstStyle/>
        <a:p>
          <a:endParaRPr lang="en-GB"/>
        </a:p>
      </dgm:t>
    </dgm:pt>
    <dgm:pt modelId="{E6D3D24C-44A7-473B-BD7A-7F21DDB8EEBB}" type="sibTrans" cxnId="{97882962-5FA6-439A-BBC1-271E58BAE241}">
      <dgm:prSet/>
      <dgm:spPr/>
      <dgm:t>
        <a:bodyPr/>
        <a:lstStyle/>
        <a:p>
          <a:endParaRPr lang="en-GB"/>
        </a:p>
      </dgm:t>
    </dgm:pt>
    <dgm:pt modelId="{FD0EB3ED-0A27-4B50-A100-A198C82E15A8}">
      <dgm:prSet phldrT="[Testo]"/>
      <dgm:spPr/>
      <dgm:t>
        <a:bodyPr/>
        <a:lstStyle/>
        <a:p>
          <a:r>
            <a:rPr lang="it-IT" dirty="0"/>
            <a:t>Imprese operanti nei settori dei </a:t>
          </a:r>
          <a:r>
            <a:rPr lang="it-IT" b="1" dirty="0"/>
            <a:t>servizi di ospitalità, sviluppo di prodotti, conoscenze e tecniche locali</a:t>
          </a:r>
          <a:endParaRPr lang="en-GB" b="1" dirty="0"/>
        </a:p>
      </dgm:t>
    </dgm:pt>
    <dgm:pt modelId="{2E1C31F0-B349-4EF6-A788-5A4E463951E6}" type="parTrans" cxnId="{2B9031B5-9B93-44DE-A5D3-7DBDE201C67A}">
      <dgm:prSet/>
      <dgm:spPr/>
      <dgm:t>
        <a:bodyPr/>
        <a:lstStyle/>
        <a:p>
          <a:endParaRPr lang="en-GB"/>
        </a:p>
      </dgm:t>
    </dgm:pt>
    <dgm:pt modelId="{80139565-BC14-4B3B-8131-5D5D3B97D541}" type="sibTrans" cxnId="{2B9031B5-9B93-44DE-A5D3-7DBDE201C67A}">
      <dgm:prSet/>
      <dgm:spPr/>
      <dgm:t>
        <a:bodyPr/>
        <a:lstStyle/>
        <a:p>
          <a:endParaRPr lang="en-GB"/>
        </a:p>
      </dgm:t>
    </dgm:pt>
    <dgm:pt modelId="{72BEEE31-B040-4FAF-960D-0D9E5F0BBA1A}">
      <dgm:prSet phldrT="[Testo]"/>
      <dgm:spPr/>
      <dgm:t>
        <a:bodyPr/>
        <a:lstStyle/>
        <a:p>
          <a:r>
            <a:rPr lang="it-IT" b="1" dirty="0"/>
            <a:t>Modalità di accesso</a:t>
          </a:r>
          <a:endParaRPr lang="en-GB" b="1" dirty="0"/>
        </a:p>
      </dgm:t>
    </dgm:pt>
    <dgm:pt modelId="{8D4DE103-363C-45AB-B340-8A002A2F9B3D}" type="parTrans" cxnId="{53814001-98A1-4921-96FA-C50FEA9E6057}">
      <dgm:prSet/>
      <dgm:spPr/>
      <dgm:t>
        <a:bodyPr/>
        <a:lstStyle/>
        <a:p>
          <a:endParaRPr lang="en-GB"/>
        </a:p>
      </dgm:t>
    </dgm:pt>
    <dgm:pt modelId="{9A7BB527-46F6-4825-A7F7-BCA66D7C78D2}" type="sibTrans" cxnId="{53814001-98A1-4921-96FA-C50FEA9E6057}">
      <dgm:prSet/>
      <dgm:spPr/>
      <dgm:t>
        <a:bodyPr/>
        <a:lstStyle/>
        <a:p>
          <a:endParaRPr lang="en-GB"/>
        </a:p>
      </dgm:t>
    </dgm:pt>
    <dgm:pt modelId="{E54F8AA8-24BA-48AE-91F5-95346B75134F}">
      <dgm:prSet phldrT="[Testo]"/>
      <dgm:spPr/>
      <dgm:t>
        <a:bodyPr/>
        <a:lstStyle/>
        <a:p>
          <a:r>
            <a:rPr lang="en-GB" b="1" dirty="0"/>
            <a:t>Bando </a:t>
          </a:r>
          <a:r>
            <a:rPr lang="it-IT" b="1" baseline="0" noProof="0" dirty="0"/>
            <a:t>gestito</a:t>
          </a:r>
          <a:r>
            <a:rPr lang="en-GB" b="1" baseline="0" dirty="0"/>
            <a:t> </a:t>
          </a:r>
          <a:r>
            <a:rPr lang="it-IT" b="1" baseline="0" noProof="0" dirty="0"/>
            <a:t>centralmente</a:t>
          </a:r>
          <a:r>
            <a:rPr lang="en-GB" b="1" baseline="0" dirty="0"/>
            <a:t> dal </a:t>
          </a:r>
          <a:r>
            <a:rPr lang="en-GB" b="1" baseline="0" dirty="0" err="1"/>
            <a:t>MiC</a:t>
          </a:r>
          <a:r>
            <a:rPr lang="en-GB" b="1" baseline="0" dirty="0"/>
            <a:t> </a:t>
          </a:r>
          <a:r>
            <a:rPr lang="en-GB" baseline="0" dirty="0"/>
            <a:t>per </a:t>
          </a:r>
          <a:r>
            <a:rPr lang="it-IT" baseline="0" noProof="0" dirty="0"/>
            <a:t>assegnare</a:t>
          </a:r>
          <a:r>
            <a:rPr lang="en-GB" baseline="0" dirty="0"/>
            <a:t> le </a:t>
          </a:r>
          <a:r>
            <a:rPr lang="it-IT" baseline="0" noProof="0" dirty="0"/>
            <a:t>risorse</a:t>
          </a:r>
          <a:r>
            <a:rPr lang="en-GB" baseline="0" dirty="0"/>
            <a:t> alle </a:t>
          </a:r>
          <a:r>
            <a:rPr lang="it-IT" baseline="0" noProof="0" dirty="0"/>
            <a:t>imprese</a:t>
          </a:r>
          <a:endParaRPr lang="it-IT" noProof="0" dirty="0"/>
        </a:p>
      </dgm:t>
    </dgm:pt>
    <dgm:pt modelId="{1CFF5459-73FB-461D-B31E-7C4E7446031B}" type="parTrans" cxnId="{48BED1C2-78B4-47F7-8EBA-811705B8F4EC}">
      <dgm:prSet/>
      <dgm:spPr/>
      <dgm:t>
        <a:bodyPr/>
        <a:lstStyle/>
        <a:p>
          <a:endParaRPr lang="en-GB"/>
        </a:p>
      </dgm:t>
    </dgm:pt>
    <dgm:pt modelId="{760CD194-7B49-460C-BE1F-BC8C8BC5FA0A}" type="sibTrans" cxnId="{48BED1C2-78B4-47F7-8EBA-811705B8F4EC}">
      <dgm:prSet/>
      <dgm:spPr/>
      <dgm:t>
        <a:bodyPr/>
        <a:lstStyle/>
        <a:p>
          <a:endParaRPr lang="en-GB"/>
        </a:p>
      </dgm:t>
    </dgm:pt>
    <dgm:pt modelId="{BFB5A5CB-7F4A-4863-AD44-E4714624F932}">
      <dgm:prSet phldrT="[Testo]"/>
      <dgm:spPr/>
      <dgm:t>
        <a:bodyPr/>
        <a:lstStyle/>
        <a:p>
          <a:endParaRPr lang="en-GB" dirty="0"/>
        </a:p>
      </dgm:t>
    </dgm:pt>
    <dgm:pt modelId="{C3130A9B-5011-4939-8762-EBCE3BF7E816}" type="parTrans" cxnId="{ED8650D2-C3A9-459B-93AF-53E7B7554D26}">
      <dgm:prSet/>
      <dgm:spPr/>
      <dgm:t>
        <a:bodyPr/>
        <a:lstStyle/>
        <a:p>
          <a:endParaRPr lang="en-GB"/>
        </a:p>
      </dgm:t>
    </dgm:pt>
    <dgm:pt modelId="{A3672EB2-2E15-47C2-9032-FA5A5D05667E}" type="sibTrans" cxnId="{ED8650D2-C3A9-459B-93AF-53E7B7554D26}">
      <dgm:prSet/>
      <dgm:spPr/>
      <dgm:t>
        <a:bodyPr/>
        <a:lstStyle/>
        <a:p>
          <a:endParaRPr lang="en-GB"/>
        </a:p>
      </dgm:t>
    </dgm:pt>
    <dgm:pt modelId="{76FE558D-09CE-4070-BB50-0CF2682DECF0}">
      <dgm:prSet phldrT="[Testo]"/>
      <dgm:spPr/>
      <dgm:t>
        <a:bodyPr/>
        <a:lstStyle/>
        <a:p>
          <a:r>
            <a:rPr lang="it-IT" b="1" dirty="0"/>
            <a:t>Tempi</a:t>
          </a:r>
          <a:endParaRPr lang="en-GB" b="1" dirty="0"/>
        </a:p>
      </dgm:t>
    </dgm:pt>
    <dgm:pt modelId="{92C671C3-E028-469F-9AD8-2467E6ED4122}" type="parTrans" cxnId="{C9DBD3CC-4916-4594-A7D8-B8B7924A570B}">
      <dgm:prSet/>
      <dgm:spPr/>
      <dgm:t>
        <a:bodyPr/>
        <a:lstStyle/>
        <a:p>
          <a:endParaRPr lang="en-GB"/>
        </a:p>
      </dgm:t>
    </dgm:pt>
    <dgm:pt modelId="{20070370-024B-47A3-9D0B-2220F02DE4A0}" type="sibTrans" cxnId="{C9DBD3CC-4916-4594-A7D8-B8B7924A570B}">
      <dgm:prSet/>
      <dgm:spPr/>
      <dgm:t>
        <a:bodyPr/>
        <a:lstStyle/>
        <a:p>
          <a:endParaRPr lang="en-GB"/>
        </a:p>
      </dgm:t>
    </dgm:pt>
    <dgm:pt modelId="{2A44B8E2-3849-4EDD-A4E3-1A48E7713A4A}">
      <dgm:prSet phldrT="[Testo]"/>
      <dgm:spPr/>
      <dgm:t>
        <a:bodyPr/>
        <a:lstStyle/>
        <a:p>
          <a:r>
            <a:rPr lang="it-IT" noProof="0" dirty="0"/>
            <a:t>Il bando uscirà </a:t>
          </a:r>
          <a:r>
            <a:rPr lang="it-IT" b="1" noProof="0" dirty="0"/>
            <a:t>a breve</a:t>
          </a:r>
          <a:r>
            <a:rPr lang="it-IT" noProof="0" dirty="0"/>
            <a:t>, dopo cioè che verranno decretati i 229 borghi assegnatari delle risorse</a:t>
          </a:r>
        </a:p>
      </dgm:t>
    </dgm:pt>
    <dgm:pt modelId="{2FC5BF46-8138-4D20-94D3-403EEF47E55D}" type="parTrans" cxnId="{1280DC38-B406-4CB5-8C93-B28423384BC8}">
      <dgm:prSet/>
      <dgm:spPr/>
      <dgm:t>
        <a:bodyPr/>
        <a:lstStyle/>
        <a:p>
          <a:endParaRPr lang="en-GB"/>
        </a:p>
      </dgm:t>
    </dgm:pt>
    <dgm:pt modelId="{9D283AA7-BF11-4CFA-A946-450200B75E36}" type="sibTrans" cxnId="{1280DC38-B406-4CB5-8C93-B28423384BC8}">
      <dgm:prSet/>
      <dgm:spPr/>
      <dgm:t>
        <a:bodyPr/>
        <a:lstStyle/>
        <a:p>
          <a:endParaRPr lang="en-GB"/>
        </a:p>
      </dgm:t>
    </dgm:pt>
    <dgm:pt modelId="{E157D556-2B7F-4BD7-A9B6-9AAB6E5C0E96}">
      <dgm:prSet phldrT="[Testo]"/>
      <dgm:spPr/>
      <dgm:t>
        <a:bodyPr/>
        <a:lstStyle/>
        <a:p>
          <a:r>
            <a:rPr lang="it-IT" b="1" noProof="0" dirty="0"/>
            <a:t>Traguardo europeo</a:t>
          </a:r>
          <a:r>
            <a:rPr lang="it-IT" noProof="0" dirty="0"/>
            <a:t>: almeno 1800 imprese dovranno essere finanziate entro il T2 2025 </a:t>
          </a:r>
        </a:p>
      </dgm:t>
    </dgm:pt>
    <dgm:pt modelId="{3F1FF483-EED7-4BAE-8DA9-C104B03379FB}" type="parTrans" cxnId="{BC4CE677-0951-4625-A535-F3915278DA61}">
      <dgm:prSet/>
      <dgm:spPr/>
      <dgm:t>
        <a:bodyPr/>
        <a:lstStyle/>
        <a:p>
          <a:endParaRPr lang="en-GB"/>
        </a:p>
      </dgm:t>
    </dgm:pt>
    <dgm:pt modelId="{84BDCF44-790C-4F2F-AE47-E20F387A6B88}" type="sibTrans" cxnId="{BC4CE677-0951-4625-A535-F3915278DA61}">
      <dgm:prSet/>
      <dgm:spPr/>
      <dgm:t>
        <a:bodyPr/>
        <a:lstStyle/>
        <a:p>
          <a:endParaRPr lang="en-GB"/>
        </a:p>
      </dgm:t>
    </dgm:pt>
    <dgm:pt modelId="{B54FA065-6EDB-457D-B549-D2F2EBF31F48}">
      <dgm:prSet phldrT="[Testo]"/>
      <dgm:spPr/>
      <dgm:t>
        <a:bodyPr/>
        <a:lstStyle/>
        <a:p>
          <a:r>
            <a:rPr lang="it-IT" noProof="0" dirty="0"/>
            <a:t>Imprese che </a:t>
          </a:r>
          <a:r>
            <a:rPr lang="it-IT" b="1" noProof="0" dirty="0"/>
            <a:t>insistono sul territorio del borgo </a:t>
          </a:r>
          <a:r>
            <a:rPr lang="it-IT" b="0" noProof="0" dirty="0"/>
            <a:t>o che hanno preso l’impegno di </a:t>
          </a:r>
          <a:r>
            <a:rPr lang="it-IT" b="1" noProof="0" dirty="0"/>
            <a:t>stabilirsi nel territorio del borgo</a:t>
          </a:r>
        </a:p>
      </dgm:t>
    </dgm:pt>
    <dgm:pt modelId="{97A60D9A-69A9-4A70-9479-832EB81DFB85}" type="parTrans" cxnId="{459CFDEB-6F4E-4B53-9B68-CB79220C97A8}">
      <dgm:prSet/>
      <dgm:spPr/>
      <dgm:t>
        <a:bodyPr/>
        <a:lstStyle/>
        <a:p>
          <a:endParaRPr lang="it-IT"/>
        </a:p>
      </dgm:t>
    </dgm:pt>
    <dgm:pt modelId="{4F2E176B-190A-4F85-95CC-8AA1C887501B}" type="sibTrans" cxnId="{459CFDEB-6F4E-4B53-9B68-CB79220C97A8}">
      <dgm:prSet/>
      <dgm:spPr/>
      <dgm:t>
        <a:bodyPr/>
        <a:lstStyle/>
        <a:p>
          <a:endParaRPr lang="it-IT"/>
        </a:p>
      </dgm:t>
    </dgm:pt>
    <dgm:pt modelId="{BB8F4C0E-5FE2-434B-B95F-64436F057940}" type="pres">
      <dgm:prSet presAssocID="{AD437BA0-0C62-44F8-80F4-9A992778BD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03550B0-D5B1-4EE2-8BDB-037093A6C9B3}" type="pres">
      <dgm:prSet presAssocID="{F032C678-E6C8-4D8D-8D29-2CC85F2829AF}" presName="composite" presStyleCnt="0"/>
      <dgm:spPr/>
    </dgm:pt>
    <dgm:pt modelId="{9CC796C9-3BF0-46EF-8978-810DCF14296D}" type="pres">
      <dgm:prSet presAssocID="{F032C678-E6C8-4D8D-8D29-2CC85F2829A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357212F-6D47-4F19-B48A-56349C834DDF}" type="pres">
      <dgm:prSet presAssocID="{F032C678-E6C8-4D8D-8D29-2CC85F2829A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47E8F64-35EC-402F-9085-4A3D3D8AF6BE}" type="pres">
      <dgm:prSet presAssocID="{E6D3D24C-44A7-473B-BD7A-7F21DDB8EEBB}" presName="space" presStyleCnt="0"/>
      <dgm:spPr/>
    </dgm:pt>
    <dgm:pt modelId="{9ED6D3F2-D0D6-4503-8812-E47A3487BCE5}" type="pres">
      <dgm:prSet presAssocID="{72BEEE31-B040-4FAF-960D-0D9E5F0BBA1A}" presName="composite" presStyleCnt="0"/>
      <dgm:spPr/>
    </dgm:pt>
    <dgm:pt modelId="{B4AC2264-3F01-4B66-882B-410E5E11DC99}" type="pres">
      <dgm:prSet presAssocID="{72BEEE31-B040-4FAF-960D-0D9E5F0BBA1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C50786-720A-4CB7-BD8E-0C9E10CB5C18}" type="pres">
      <dgm:prSet presAssocID="{72BEEE31-B040-4FAF-960D-0D9E5F0BBA1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1FF2461-E329-4D58-AF33-FDE7B4DC348F}" type="pres">
      <dgm:prSet presAssocID="{9A7BB527-46F6-4825-A7F7-BCA66D7C78D2}" presName="space" presStyleCnt="0"/>
      <dgm:spPr/>
    </dgm:pt>
    <dgm:pt modelId="{EAEF8565-4C78-4638-95C4-51EDA7C9E752}" type="pres">
      <dgm:prSet presAssocID="{76FE558D-09CE-4070-BB50-0CF2682DECF0}" presName="composite" presStyleCnt="0"/>
      <dgm:spPr/>
    </dgm:pt>
    <dgm:pt modelId="{548BC004-7B5A-4DE9-827C-6D7B86E3B308}" type="pres">
      <dgm:prSet presAssocID="{76FE558D-09CE-4070-BB50-0CF2682DECF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DB11C70-3404-4CD7-96F3-33057B782E4D}" type="pres">
      <dgm:prSet presAssocID="{76FE558D-09CE-4070-BB50-0CF2682DECF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9DBD3CC-4916-4594-A7D8-B8B7924A570B}" srcId="{AD437BA0-0C62-44F8-80F4-9A992778BDE8}" destId="{76FE558D-09CE-4070-BB50-0CF2682DECF0}" srcOrd="2" destOrd="0" parTransId="{92C671C3-E028-469F-9AD8-2467E6ED4122}" sibTransId="{20070370-024B-47A3-9D0B-2220F02DE4A0}"/>
    <dgm:cxn modelId="{97882962-5FA6-439A-BBC1-271E58BAE241}" srcId="{AD437BA0-0C62-44F8-80F4-9A992778BDE8}" destId="{F032C678-E6C8-4D8D-8D29-2CC85F2829AF}" srcOrd="0" destOrd="0" parTransId="{4934DBFD-907F-4A42-B458-01FEECB74F1C}" sibTransId="{E6D3D24C-44A7-473B-BD7A-7F21DDB8EEBB}"/>
    <dgm:cxn modelId="{0F5A5F68-0FFA-4518-8302-002BFE90E113}" type="presOf" srcId="{76FE558D-09CE-4070-BB50-0CF2682DECF0}" destId="{548BC004-7B5A-4DE9-827C-6D7B86E3B308}" srcOrd="0" destOrd="0" presId="urn:microsoft.com/office/officeart/2005/8/layout/hList1"/>
    <dgm:cxn modelId="{1539C575-44DA-492E-8546-B72CD3F940A9}" type="presOf" srcId="{2A44B8E2-3849-4EDD-A4E3-1A48E7713A4A}" destId="{BDB11C70-3404-4CD7-96F3-33057B782E4D}" srcOrd="0" destOrd="0" presId="urn:microsoft.com/office/officeart/2005/8/layout/hList1"/>
    <dgm:cxn modelId="{48BED1C2-78B4-47F7-8EBA-811705B8F4EC}" srcId="{72BEEE31-B040-4FAF-960D-0D9E5F0BBA1A}" destId="{E54F8AA8-24BA-48AE-91F5-95346B75134F}" srcOrd="0" destOrd="0" parTransId="{1CFF5459-73FB-461D-B31E-7C4E7446031B}" sibTransId="{760CD194-7B49-460C-BE1F-BC8C8BC5FA0A}"/>
    <dgm:cxn modelId="{1280DC38-B406-4CB5-8C93-B28423384BC8}" srcId="{76FE558D-09CE-4070-BB50-0CF2682DECF0}" destId="{2A44B8E2-3849-4EDD-A4E3-1A48E7713A4A}" srcOrd="0" destOrd="0" parTransId="{2FC5BF46-8138-4D20-94D3-403EEF47E55D}" sibTransId="{9D283AA7-BF11-4CFA-A946-450200B75E36}"/>
    <dgm:cxn modelId="{2B9031B5-9B93-44DE-A5D3-7DBDE201C67A}" srcId="{F032C678-E6C8-4D8D-8D29-2CC85F2829AF}" destId="{FD0EB3ED-0A27-4B50-A100-A198C82E15A8}" srcOrd="0" destOrd="0" parTransId="{2E1C31F0-B349-4EF6-A788-5A4E463951E6}" sibTransId="{80139565-BC14-4B3B-8131-5D5D3B97D541}"/>
    <dgm:cxn modelId="{BEE85261-D4F0-4D24-81C2-D3BA72D144F3}" type="presOf" srcId="{FD0EB3ED-0A27-4B50-A100-A198C82E15A8}" destId="{A357212F-6D47-4F19-B48A-56349C834DDF}" srcOrd="0" destOrd="0" presId="urn:microsoft.com/office/officeart/2005/8/layout/hList1"/>
    <dgm:cxn modelId="{61687912-0D2E-4A80-A916-99EDA2C45CB4}" type="presOf" srcId="{AD437BA0-0C62-44F8-80F4-9A992778BDE8}" destId="{BB8F4C0E-5FE2-434B-B95F-64436F057940}" srcOrd="0" destOrd="0" presId="urn:microsoft.com/office/officeart/2005/8/layout/hList1"/>
    <dgm:cxn modelId="{94D14394-A0A5-4EB7-9E91-850C1791235E}" type="presOf" srcId="{BFB5A5CB-7F4A-4863-AD44-E4714624F932}" destId="{6CC50786-720A-4CB7-BD8E-0C9E10CB5C18}" srcOrd="0" destOrd="1" presId="urn:microsoft.com/office/officeart/2005/8/layout/hList1"/>
    <dgm:cxn modelId="{740FA77C-38CA-471D-8431-7AED55E1832B}" type="presOf" srcId="{B54FA065-6EDB-457D-B549-D2F2EBF31F48}" destId="{A357212F-6D47-4F19-B48A-56349C834DDF}" srcOrd="0" destOrd="1" presId="urn:microsoft.com/office/officeart/2005/8/layout/hList1"/>
    <dgm:cxn modelId="{53814001-98A1-4921-96FA-C50FEA9E6057}" srcId="{AD437BA0-0C62-44F8-80F4-9A992778BDE8}" destId="{72BEEE31-B040-4FAF-960D-0D9E5F0BBA1A}" srcOrd="1" destOrd="0" parTransId="{8D4DE103-363C-45AB-B340-8A002A2F9B3D}" sibTransId="{9A7BB527-46F6-4825-A7F7-BCA66D7C78D2}"/>
    <dgm:cxn modelId="{7F81E263-36C7-4803-86D1-ECEECD86221E}" type="presOf" srcId="{F032C678-E6C8-4D8D-8D29-2CC85F2829AF}" destId="{9CC796C9-3BF0-46EF-8978-810DCF14296D}" srcOrd="0" destOrd="0" presId="urn:microsoft.com/office/officeart/2005/8/layout/hList1"/>
    <dgm:cxn modelId="{BC4CE677-0951-4625-A535-F3915278DA61}" srcId="{76FE558D-09CE-4070-BB50-0CF2682DECF0}" destId="{E157D556-2B7F-4BD7-A9B6-9AAB6E5C0E96}" srcOrd="1" destOrd="0" parTransId="{3F1FF483-EED7-4BAE-8DA9-C104B03379FB}" sibTransId="{84BDCF44-790C-4F2F-AE47-E20F387A6B88}"/>
    <dgm:cxn modelId="{D3A4313C-1207-4F84-A546-44CCD1768D14}" type="presOf" srcId="{72BEEE31-B040-4FAF-960D-0D9E5F0BBA1A}" destId="{B4AC2264-3F01-4B66-882B-410E5E11DC99}" srcOrd="0" destOrd="0" presId="urn:microsoft.com/office/officeart/2005/8/layout/hList1"/>
    <dgm:cxn modelId="{14E502A4-6DF7-4934-9152-DFD8E0CE5E88}" type="presOf" srcId="{E157D556-2B7F-4BD7-A9B6-9AAB6E5C0E96}" destId="{BDB11C70-3404-4CD7-96F3-33057B782E4D}" srcOrd="0" destOrd="1" presId="urn:microsoft.com/office/officeart/2005/8/layout/hList1"/>
    <dgm:cxn modelId="{459CFDEB-6F4E-4B53-9B68-CB79220C97A8}" srcId="{F032C678-E6C8-4D8D-8D29-2CC85F2829AF}" destId="{B54FA065-6EDB-457D-B549-D2F2EBF31F48}" srcOrd="1" destOrd="0" parTransId="{97A60D9A-69A9-4A70-9479-832EB81DFB85}" sibTransId="{4F2E176B-190A-4F85-95CC-8AA1C887501B}"/>
    <dgm:cxn modelId="{65C97428-C71E-4CFD-BD3E-838EB5EE227B}" type="presOf" srcId="{E54F8AA8-24BA-48AE-91F5-95346B75134F}" destId="{6CC50786-720A-4CB7-BD8E-0C9E10CB5C18}" srcOrd="0" destOrd="0" presId="urn:microsoft.com/office/officeart/2005/8/layout/hList1"/>
    <dgm:cxn modelId="{ED8650D2-C3A9-459B-93AF-53E7B7554D26}" srcId="{72BEEE31-B040-4FAF-960D-0D9E5F0BBA1A}" destId="{BFB5A5CB-7F4A-4863-AD44-E4714624F932}" srcOrd="1" destOrd="0" parTransId="{C3130A9B-5011-4939-8762-EBCE3BF7E816}" sibTransId="{A3672EB2-2E15-47C2-9032-FA5A5D05667E}"/>
    <dgm:cxn modelId="{5A4C17F0-2A0F-4F91-B568-AD9CF3A7A1B1}" type="presParOf" srcId="{BB8F4C0E-5FE2-434B-B95F-64436F057940}" destId="{D03550B0-D5B1-4EE2-8BDB-037093A6C9B3}" srcOrd="0" destOrd="0" presId="urn:microsoft.com/office/officeart/2005/8/layout/hList1"/>
    <dgm:cxn modelId="{098DCEB6-5AF8-4905-A4E0-2B318DD28877}" type="presParOf" srcId="{D03550B0-D5B1-4EE2-8BDB-037093A6C9B3}" destId="{9CC796C9-3BF0-46EF-8978-810DCF14296D}" srcOrd="0" destOrd="0" presId="urn:microsoft.com/office/officeart/2005/8/layout/hList1"/>
    <dgm:cxn modelId="{5A9BA854-74C2-438C-A594-78B7AC54AB98}" type="presParOf" srcId="{D03550B0-D5B1-4EE2-8BDB-037093A6C9B3}" destId="{A357212F-6D47-4F19-B48A-56349C834DDF}" srcOrd="1" destOrd="0" presId="urn:microsoft.com/office/officeart/2005/8/layout/hList1"/>
    <dgm:cxn modelId="{0F3C133F-9A70-4F18-A5DC-E61140E44388}" type="presParOf" srcId="{BB8F4C0E-5FE2-434B-B95F-64436F057940}" destId="{847E8F64-35EC-402F-9085-4A3D3D8AF6BE}" srcOrd="1" destOrd="0" presId="urn:microsoft.com/office/officeart/2005/8/layout/hList1"/>
    <dgm:cxn modelId="{03037407-05D9-485B-8335-638651CD74A1}" type="presParOf" srcId="{BB8F4C0E-5FE2-434B-B95F-64436F057940}" destId="{9ED6D3F2-D0D6-4503-8812-E47A3487BCE5}" srcOrd="2" destOrd="0" presId="urn:microsoft.com/office/officeart/2005/8/layout/hList1"/>
    <dgm:cxn modelId="{2F63189E-A7B9-45CF-8116-E91C35B96395}" type="presParOf" srcId="{9ED6D3F2-D0D6-4503-8812-E47A3487BCE5}" destId="{B4AC2264-3F01-4B66-882B-410E5E11DC99}" srcOrd="0" destOrd="0" presId="urn:microsoft.com/office/officeart/2005/8/layout/hList1"/>
    <dgm:cxn modelId="{F7E78BC2-FD37-448D-8FCA-120D164A498E}" type="presParOf" srcId="{9ED6D3F2-D0D6-4503-8812-E47A3487BCE5}" destId="{6CC50786-720A-4CB7-BD8E-0C9E10CB5C18}" srcOrd="1" destOrd="0" presId="urn:microsoft.com/office/officeart/2005/8/layout/hList1"/>
    <dgm:cxn modelId="{B6EE434B-66FE-4205-B636-9BC209269AA4}" type="presParOf" srcId="{BB8F4C0E-5FE2-434B-B95F-64436F057940}" destId="{61FF2461-E329-4D58-AF33-FDE7B4DC348F}" srcOrd="3" destOrd="0" presId="urn:microsoft.com/office/officeart/2005/8/layout/hList1"/>
    <dgm:cxn modelId="{7B750DF2-89A1-40AC-A6F5-CD751689FE77}" type="presParOf" srcId="{BB8F4C0E-5FE2-434B-B95F-64436F057940}" destId="{EAEF8565-4C78-4638-95C4-51EDA7C9E752}" srcOrd="4" destOrd="0" presId="urn:microsoft.com/office/officeart/2005/8/layout/hList1"/>
    <dgm:cxn modelId="{32B5EF4F-1BAE-467B-B3BA-EC097EF33FC6}" type="presParOf" srcId="{EAEF8565-4C78-4638-95C4-51EDA7C9E752}" destId="{548BC004-7B5A-4DE9-827C-6D7B86E3B308}" srcOrd="0" destOrd="0" presId="urn:microsoft.com/office/officeart/2005/8/layout/hList1"/>
    <dgm:cxn modelId="{9447B657-E4B1-4298-84F8-F1F9D45F7736}" type="presParOf" srcId="{EAEF8565-4C78-4638-95C4-51EDA7C9E752}" destId="{BDB11C70-3404-4CD7-96F3-33057B782E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A75A5CD-B6F5-4AF3-86C4-134BB2CBAD88}" type="doc">
      <dgm:prSet loTypeId="urn:microsoft.com/office/officeart/2005/8/layout/default#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5364C639-5F36-40D8-9BDC-2AC293808CDF}">
      <dgm:prSet phldrT="[Testo]" custT="1"/>
      <dgm:spPr/>
      <dgm:t>
        <a:bodyPr/>
        <a:lstStyle/>
        <a:p>
          <a:r>
            <a:rPr lang="it-IT" sz="1600" b="1" i="0" dirty="0"/>
            <a:t>Devono partecipare al Partenariato fin dalla sua costituzione, ricevendo finanziamenti entro il limite della normativa sugli aiuti di Stato.</a:t>
          </a:r>
        </a:p>
      </dgm:t>
    </dgm:pt>
    <dgm:pt modelId="{1AF2AEDB-E06C-4782-AC52-4CB20F51D969}" type="parTrans" cxnId="{7DAC585E-83F0-498D-AD70-C2E59F87CAC0}">
      <dgm:prSet/>
      <dgm:spPr/>
      <dgm:t>
        <a:bodyPr/>
        <a:lstStyle/>
        <a:p>
          <a:endParaRPr lang="it-IT" sz="1600"/>
        </a:p>
      </dgm:t>
    </dgm:pt>
    <dgm:pt modelId="{58A3A9DA-3C66-4C1C-B027-32B10ACD3EBE}" type="sibTrans" cxnId="{7DAC585E-83F0-498D-AD70-C2E59F87CAC0}">
      <dgm:prSet/>
      <dgm:spPr/>
      <dgm:t>
        <a:bodyPr/>
        <a:lstStyle/>
        <a:p>
          <a:endParaRPr lang="it-IT" sz="1600"/>
        </a:p>
      </dgm:t>
    </dgm:pt>
    <dgm:pt modelId="{A9E092C7-2A46-4DC6-BFE7-6B7EBC1D1C5B}">
      <dgm:prSet phldrT="[Testo]" custT="1"/>
      <dgm:spPr/>
      <dgm:t>
        <a:bodyPr/>
        <a:lstStyle/>
        <a:p>
          <a:r>
            <a:rPr lang="it-IT" sz="1600" b="1" dirty="0"/>
            <a:t> Devono indirizzare gli sviluppi e le traiettorie strategiche di ricerca e innovazione in modo tale da dare impulso all’intera catena del valore</a:t>
          </a:r>
        </a:p>
      </dgm:t>
    </dgm:pt>
    <dgm:pt modelId="{188765E2-450E-4BD2-8DAD-A2D3DBCAF47A}" type="parTrans" cxnId="{509EC3D1-F62A-4952-A6A8-F883AA096649}">
      <dgm:prSet/>
      <dgm:spPr/>
      <dgm:t>
        <a:bodyPr/>
        <a:lstStyle/>
        <a:p>
          <a:endParaRPr lang="it-IT" sz="1600"/>
        </a:p>
      </dgm:t>
    </dgm:pt>
    <dgm:pt modelId="{F24CAA1F-95D5-445A-810C-4B6A6D8C7046}" type="sibTrans" cxnId="{509EC3D1-F62A-4952-A6A8-F883AA096649}">
      <dgm:prSet/>
      <dgm:spPr/>
      <dgm:t>
        <a:bodyPr/>
        <a:lstStyle/>
        <a:p>
          <a:endParaRPr lang="it-IT" sz="1600"/>
        </a:p>
      </dgm:t>
    </dgm:pt>
    <dgm:pt modelId="{53A1E59F-026C-4496-8BBD-2DEFEA74598B}">
      <dgm:prSet phldrT="[Testo]" custT="1"/>
      <dgm:spPr/>
      <dgm:t>
        <a:bodyPr/>
        <a:lstStyle/>
        <a:p>
          <a:r>
            <a:rPr lang="it-IT" sz="1600" b="1" dirty="0"/>
            <a:t>Partecipano alla governance (all’interno del </a:t>
          </a:r>
          <a:r>
            <a:rPr lang="it-IT" sz="1600" b="1" dirty="0" err="1"/>
            <a:t>CdA</a:t>
          </a:r>
          <a:r>
            <a:rPr lang="it-IT" sz="1600" b="1" dirty="0"/>
            <a:t> e/o Comitato Scientifico) e alla promozione delle attività scientifiche e di ricerca del Partenariato, anche sfruttando commercialmente i risultati della ricerca (brevetti) </a:t>
          </a:r>
        </a:p>
      </dgm:t>
    </dgm:pt>
    <dgm:pt modelId="{1CE2E8F1-7CDE-42B4-A2A9-8575C0347B3E}" type="parTrans" cxnId="{35974494-D378-492F-881D-5ABF1E8B1D35}">
      <dgm:prSet/>
      <dgm:spPr/>
      <dgm:t>
        <a:bodyPr/>
        <a:lstStyle/>
        <a:p>
          <a:endParaRPr lang="it-IT" sz="1600"/>
        </a:p>
      </dgm:t>
    </dgm:pt>
    <dgm:pt modelId="{12B26DBC-6ED0-4F1C-8B74-E499870CCBF2}" type="sibTrans" cxnId="{35974494-D378-492F-881D-5ABF1E8B1D35}">
      <dgm:prSet/>
      <dgm:spPr/>
      <dgm:t>
        <a:bodyPr/>
        <a:lstStyle/>
        <a:p>
          <a:endParaRPr lang="it-IT" sz="1600"/>
        </a:p>
      </dgm:t>
    </dgm:pt>
    <dgm:pt modelId="{16CC4A5C-7950-4BD0-BF2A-37262EAAB624}">
      <dgm:prSet phldrT="[Testo]" custT="1"/>
      <dgm:spPr/>
      <dgm:t>
        <a:bodyPr/>
        <a:lstStyle/>
        <a:p>
          <a:r>
            <a:rPr lang="it-IT" sz="1600" b="1" dirty="0"/>
            <a:t> Aumentano la competitività della candidatura condividendo le loro capacità e strumentazioni di ricerca/innovazione e (co-) finanziando dottorati</a:t>
          </a:r>
        </a:p>
      </dgm:t>
    </dgm:pt>
    <dgm:pt modelId="{CC13FA98-CC0B-465F-B152-B69063230B69}" type="parTrans" cxnId="{071BB967-5E79-4455-B962-62DC4C692BD4}">
      <dgm:prSet/>
      <dgm:spPr/>
      <dgm:t>
        <a:bodyPr/>
        <a:lstStyle/>
        <a:p>
          <a:endParaRPr lang="it-IT" sz="1600"/>
        </a:p>
      </dgm:t>
    </dgm:pt>
    <dgm:pt modelId="{EFF17C10-B10F-4AF7-9D84-D73E2B22CC56}" type="sibTrans" cxnId="{071BB967-5E79-4455-B962-62DC4C692BD4}">
      <dgm:prSet/>
      <dgm:spPr/>
      <dgm:t>
        <a:bodyPr/>
        <a:lstStyle/>
        <a:p>
          <a:endParaRPr lang="it-IT" sz="1600"/>
        </a:p>
      </dgm:t>
    </dgm:pt>
    <dgm:pt modelId="{A90A2F0E-7BC8-4BBF-B39C-2F055B7CE157}">
      <dgm:prSet phldrT="[Testo]" custT="1"/>
      <dgm:spPr/>
      <dgm:t>
        <a:bodyPr/>
        <a:lstStyle/>
        <a:p>
          <a:r>
            <a:rPr lang="it-IT" sz="1600" b="1" dirty="0"/>
            <a:t>Contribuiscono, a vario titolo, a coprire le spese di finanziamento</a:t>
          </a:r>
        </a:p>
      </dgm:t>
    </dgm:pt>
    <dgm:pt modelId="{6BFB9E5A-87DA-4856-AA8C-E34D19A8047E}" type="parTrans" cxnId="{CA581864-97EF-49A4-A25D-7EF9001EA7F3}">
      <dgm:prSet/>
      <dgm:spPr/>
      <dgm:t>
        <a:bodyPr/>
        <a:lstStyle/>
        <a:p>
          <a:endParaRPr lang="it-IT" sz="1600"/>
        </a:p>
      </dgm:t>
    </dgm:pt>
    <dgm:pt modelId="{E9C46F0D-46F1-4166-81E7-B44DB64F7538}" type="sibTrans" cxnId="{CA581864-97EF-49A4-A25D-7EF9001EA7F3}">
      <dgm:prSet/>
      <dgm:spPr/>
      <dgm:t>
        <a:bodyPr/>
        <a:lstStyle/>
        <a:p>
          <a:endParaRPr lang="it-IT" sz="1600"/>
        </a:p>
      </dgm:t>
    </dgm:pt>
    <dgm:pt modelId="{C214D04C-5E31-4ABF-81C6-583ABB8260DF}" type="pres">
      <dgm:prSet presAssocID="{8A75A5CD-B6F5-4AF3-86C4-134BB2CBAD8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3A0A64B-BA1E-4261-9946-82D079DF23CF}" type="pres">
      <dgm:prSet presAssocID="{5364C639-5F36-40D8-9BDC-2AC293808CDF}" presName="node" presStyleLbl="node1" presStyleIdx="0" presStyleCnt="5" custScaleX="14414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64CABB-3735-4D6F-BA7C-DF9E2643AF05}" type="pres">
      <dgm:prSet presAssocID="{58A3A9DA-3C66-4C1C-B027-32B10ACD3EBE}" presName="sibTrans" presStyleCnt="0"/>
      <dgm:spPr/>
      <dgm:t>
        <a:bodyPr/>
        <a:lstStyle/>
        <a:p>
          <a:endParaRPr lang="it-IT"/>
        </a:p>
      </dgm:t>
    </dgm:pt>
    <dgm:pt modelId="{6E56E96C-FA07-4985-B77C-9192A557E460}" type="pres">
      <dgm:prSet presAssocID="{A9E092C7-2A46-4DC6-BFE7-6B7EBC1D1C5B}" presName="node" presStyleLbl="node1" presStyleIdx="1" presStyleCnt="5" custScaleX="119527" custScaleY="11638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C165DB-0D05-4A14-B256-AC76F2C1C37F}" type="pres">
      <dgm:prSet presAssocID="{F24CAA1F-95D5-445A-810C-4B6A6D8C7046}" presName="sibTrans" presStyleCnt="0"/>
      <dgm:spPr/>
      <dgm:t>
        <a:bodyPr/>
        <a:lstStyle/>
        <a:p>
          <a:endParaRPr lang="it-IT"/>
        </a:p>
      </dgm:t>
    </dgm:pt>
    <dgm:pt modelId="{E51270DC-BE30-4BA0-A97C-999F000A60E8}" type="pres">
      <dgm:prSet presAssocID="{53A1E59F-026C-4496-8BBD-2DEFEA74598B}" presName="node" presStyleLbl="node1" presStyleIdx="2" presStyleCnt="5" custScaleX="125400" custScaleY="153107" custLinFactNeighborX="-26" custLinFactNeighborY="85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A9FCD9-3D28-4F9B-8890-C2AD5627ECC9}" type="pres">
      <dgm:prSet presAssocID="{12B26DBC-6ED0-4F1C-8B74-E499870CCBF2}" presName="sibTrans" presStyleCnt="0"/>
      <dgm:spPr/>
      <dgm:t>
        <a:bodyPr/>
        <a:lstStyle/>
        <a:p>
          <a:endParaRPr lang="it-IT"/>
        </a:p>
      </dgm:t>
    </dgm:pt>
    <dgm:pt modelId="{6D828D2A-373F-4B73-8CF2-32B58D92A502}" type="pres">
      <dgm:prSet presAssocID="{16CC4A5C-7950-4BD0-BF2A-37262EAAB624}" presName="node" presStyleLbl="node1" presStyleIdx="3" presStyleCnt="5" custScaleX="118856" custScaleY="15995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66E7986-C5D6-41A5-840D-F20DD3A4021A}" type="pres">
      <dgm:prSet presAssocID="{EFF17C10-B10F-4AF7-9D84-D73E2B22CC56}" presName="sibTrans" presStyleCnt="0"/>
      <dgm:spPr/>
      <dgm:t>
        <a:bodyPr/>
        <a:lstStyle/>
        <a:p>
          <a:endParaRPr lang="it-IT"/>
        </a:p>
      </dgm:t>
    </dgm:pt>
    <dgm:pt modelId="{FCA2C47D-07C6-4E41-B415-7D5FED61B64F}" type="pres">
      <dgm:prSet presAssocID="{A90A2F0E-7BC8-4BBF-B39C-2F055B7CE15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A581864-97EF-49A4-A25D-7EF9001EA7F3}" srcId="{8A75A5CD-B6F5-4AF3-86C4-134BB2CBAD88}" destId="{A90A2F0E-7BC8-4BBF-B39C-2F055B7CE157}" srcOrd="4" destOrd="0" parTransId="{6BFB9E5A-87DA-4856-AA8C-E34D19A8047E}" sibTransId="{E9C46F0D-46F1-4166-81E7-B44DB64F7538}"/>
    <dgm:cxn modelId="{FAF54A01-D563-4598-8D01-8746D48FC8F9}" type="presOf" srcId="{A9E092C7-2A46-4DC6-BFE7-6B7EBC1D1C5B}" destId="{6E56E96C-FA07-4985-B77C-9192A557E460}" srcOrd="0" destOrd="0" presId="urn:microsoft.com/office/officeart/2005/8/layout/default#7"/>
    <dgm:cxn modelId="{509EC3D1-F62A-4952-A6A8-F883AA096649}" srcId="{8A75A5CD-B6F5-4AF3-86C4-134BB2CBAD88}" destId="{A9E092C7-2A46-4DC6-BFE7-6B7EBC1D1C5B}" srcOrd="1" destOrd="0" parTransId="{188765E2-450E-4BD2-8DAD-A2D3DBCAF47A}" sibTransId="{F24CAA1F-95D5-445A-810C-4B6A6D8C7046}"/>
    <dgm:cxn modelId="{CC9B2703-8E51-4A50-85BA-2C6C55E9BDE7}" type="presOf" srcId="{53A1E59F-026C-4496-8BBD-2DEFEA74598B}" destId="{E51270DC-BE30-4BA0-A97C-999F000A60E8}" srcOrd="0" destOrd="0" presId="urn:microsoft.com/office/officeart/2005/8/layout/default#7"/>
    <dgm:cxn modelId="{75BB1786-91A0-4496-A143-038CA43FEE28}" type="presOf" srcId="{8A75A5CD-B6F5-4AF3-86C4-134BB2CBAD88}" destId="{C214D04C-5E31-4ABF-81C6-583ABB8260DF}" srcOrd="0" destOrd="0" presId="urn:microsoft.com/office/officeart/2005/8/layout/default#7"/>
    <dgm:cxn modelId="{071BB967-5E79-4455-B962-62DC4C692BD4}" srcId="{8A75A5CD-B6F5-4AF3-86C4-134BB2CBAD88}" destId="{16CC4A5C-7950-4BD0-BF2A-37262EAAB624}" srcOrd="3" destOrd="0" parTransId="{CC13FA98-CC0B-465F-B152-B69063230B69}" sibTransId="{EFF17C10-B10F-4AF7-9D84-D73E2B22CC56}"/>
    <dgm:cxn modelId="{7DAC585E-83F0-498D-AD70-C2E59F87CAC0}" srcId="{8A75A5CD-B6F5-4AF3-86C4-134BB2CBAD88}" destId="{5364C639-5F36-40D8-9BDC-2AC293808CDF}" srcOrd="0" destOrd="0" parTransId="{1AF2AEDB-E06C-4782-AC52-4CB20F51D969}" sibTransId="{58A3A9DA-3C66-4C1C-B027-32B10ACD3EBE}"/>
    <dgm:cxn modelId="{35974494-D378-492F-881D-5ABF1E8B1D35}" srcId="{8A75A5CD-B6F5-4AF3-86C4-134BB2CBAD88}" destId="{53A1E59F-026C-4496-8BBD-2DEFEA74598B}" srcOrd="2" destOrd="0" parTransId="{1CE2E8F1-7CDE-42B4-A2A9-8575C0347B3E}" sibTransId="{12B26DBC-6ED0-4F1C-8B74-E499870CCBF2}"/>
    <dgm:cxn modelId="{B77BDAF2-F419-46ED-A624-6AE70204DFFD}" type="presOf" srcId="{16CC4A5C-7950-4BD0-BF2A-37262EAAB624}" destId="{6D828D2A-373F-4B73-8CF2-32B58D92A502}" srcOrd="0" destOrd="0" presId="urn:microsoft.com/office/officeart/2005/8/layout/default#7"/>
    <dgm:cxn modelId="{AC9ADA4D-E180-4779-8F54-7BBDBC004CF5}" type="presOf" srcId="{5364C639-5F36-40D8-9BDC-2AC293808CDF}" destId="{33A0A64B-BA1E-4261-9946-82D079DF23CF}" srcOrd="0" destOrd="0" presId="urn:microsoft.com/office/officeart/2005/8/layout/default#7"/>
    <dgm:cxn modelId="{96507186-53F6-4222-8AF3-D612C7BB75C4}" type="presOf" srcId="{A90A2F0E-7BC8-4BBF-B39C-2F055B7CE157}" destId="{FCA2C47D-07C6-4E41-B415-7D5FED61B64F}" srcOrd="0" destOrd="0" presId="urn:microsoft.com/office/officeart/2005/8/layout/default#7"/>
    <dgm:cxn modelId="{E05EA585-BAC8-4ABC-AFC1-728496FC2EB4}" type="presParOf" srcId="{C214D04C-5E31-4ABF-81C6-583ABB8260DF}" destId="{33A0A64B-BA1E-4261-9946-82D079DF23CF}" srcOrd="0" destOrd="0" presId="urn:microsoft.com/office/officeart/2005/8/layout/default#7"/>
    <dgm:cxn modelId="{2A8F6C9A-EDE2-4456-85F6-2DD607FDF37C}" type="presParOf" srcId="{C214D04C-5E31-4ABF-81C6-583ABB8260DF}" destId="{8C64CABB-3735-4D6F-BA7C-DF9E2643AF05}" srcOrd="1" destOrd="0" presId="urn:microsoft.com/office/officeart/2005/8/layout/default#7"/>
    <dgm:cxn modelId="{EF22C302-CE58-450A-B543-B3509DC62838}" type="presParOf" srcId="{C214D04C-5E31-4ABF-81C6-583ABB8260DF}" destId="{6E56E96C-FA07-4985-B77C-9192A557E460}" srcOrd="2" destOrd="0" presId="urn:microsoft.com/office/officeart/2005/8/layout/default#7"/>
    <dgm:cxn modelId="{6B07A4CF-872E-479C-A6D0-1E33D4305B30}" type="presParOf" srcId="{C214D04C-5E31-4ABF-81C6-583ABB8260DF}" destId="{59C165DB-0D05-4A14-B256-AC76F2C1C37F}" srcOrd="3" destOrd="0" presId="urn:microsoft.com/office/officeart/2005/8/layout/default#7"/>
    <dgm:cxn modelId="{A68053D9-6186-4130-A928-6C8F271BBF48}" type="presParOf" srcId="{C214D04C-5E31-4ABF-81C6-583ABB8260DF}" destId="{E51270DC-BE30-4BA0-A97C-999F000A60E8}" srcOrd="4" destOrd="0" presId="urn:microsoft.com/office/officeart/2005/8/layout/default#7"/>
    <dgm:cxn modelId="{B496BBF5-E440-4698-B78D-9C133A7A3633}" type="presParOf" srcId="{C214D04C-5E31-4ABF-81C6-583ABB8260DF}" destId="{85A9FCD9-3D28-4F9B-8890-C2AD5627ECC9}" srcOrd="5" destOrd="0" presId="urn:microsoft.com/office/officeart/2005/8/layout/default#7"/>
    <dgm:cxn modelId="{BB52B1AD-1805-46FA-BF8D-D9FDC35DDE17}" type="presParOf" srcId="{C214D04C-5E31-4ABF-81C6-583ABB8260DF}" destId="{6D828D2A-373F-4B73-8CF2-32B58D92A502}" srcOrd="6" destOrd="0" presId="urn:microsoft.com/office/officeart/2005/8/layout/default#7"/>
    <dgm:cxn modelId="{A4E92A5C-517F-4411-A778-9FD758529A6E}" type="presParOf" srcId="{C214D04C-5E31-4ABF-81C6-583ABB8260DF}" destId="{D66E7986-C5D6-41A5-840D-F20DD3A4021A}" srcOrd="7" destOrd="0" presId="urn:microsoft.com/office/officeart/2005/8/layout/default#7"/>
    <dgm:cxn modelId="{7BB05E18-7132-4FC6-915E-F0D86819299E}" type="presParOf" srcId="{C214D04C-5E31-4ABF-81C6-583ABB8260DF}" destId="{FCA2C47D-07C6-4E41-B415-7D5FED61B64F}" srcOrd="8" destOrd="0" presId="urn:microsoft.com/office/officeart/2005/8/layout/default#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A0A64B-BA1E-4261-9946-82D079DF23CF}">
      <dsp:nvSpPr>
        <dsp:cNvPr id="0" name=""/>
        <dsp:cNvSpPr/>
      </dsp:nvSpPr>
      <dsp:spPr>
        <a:xfrm>
          <a:off x="143411" y="1237"/>
          <a:ext cx="3258080" cy="19548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i="0" kern="1200" dirty="0"/>
            <a:t>Terreni aziendali e relative sistemazioni (nel limite del 10% del totale delle spese ammissibili)</a:t>
          </a:r>
        </a:p>
      </dsp:txBody>
      <dsp:txXfrm>
        <a:off x="143411" y="1237"/>
        <a:ext cx="3258080" cy="1954848"/>
      </dsp:txXfrm>
    </dsp:sp>
    <dsp:sp modelId="{6E56E96C-FA07-4985-B77C-9192A557E460}">
      <dsp:nvSpPr>
        <dsp:cNvPr id="0" name=""/>
        <dsp:cNvSpPr/>
      </dsp:nvSpPr>
      <dsp:spPr>
        <a:xfrm>
          <a:off x="3727300" y="1237"/>
          <a:ext cx="3258080" cy="19548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/>
            <a:t> Opere edilizie (nel limite del 40% del totale delle spese ammissibili, 70% per i programmi turistici)</a:t>
          </a:r>
        </a:p>
      </dsp:txBody>
      <dsp:txXfrm>
        <a:off x="3727300" y="1237"/>
        <a:ext cx="3258080" cy="1954848"/>
      </dsp:txXfrm>
    </dsp:sp>
    <dsp:sp modelId="{E51270DC-BE30-4BA0-A97C-999F000A60E8}">
      <dsp:nvSpPr>
        <dsp:cNvPr id="0" name=""/>
        <dsp:cNvSpPr/>
      </dsp:nvSpPr>
      <dsp:spPr>
        <a:xfrm>
          <a:off x="143411" y="2281894"/>
          <a:ext cx="3258080" cy="19548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/>
            <a:t>Infrastrutture aziendali specifiche &amp; macchinari, impianti e attrezzature varie, nuovi di fabbrica </a:t>
          </a:r>
        </a:p>
      </dsp:txBody>
      <dsp:txXfrm>
        <a:off x="143411" y="2281894"/>
        <a:ext cx="3258080" cy="1954848"/>
      </dsp:txXfrm>
    </dsp:sp>
    <dsp:sp modelId="{6D828D2A-373F-4B73-8CF2-32B58D92A502}">
      <dsp:nvSpPr>
        <dsp:cNvPr id="0" name=""/>
        <dsp:cNvSpPr/>
      </dsp:nvSpPr>
      <dsp:spPr>
        <a:xfrm>
          <a:off x="3727300" y="2281894"/>
          <a:ext cx="3258080" cy="19548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/>
            <a:t>Programmi informatici, brevetti, licenze, know-how e conoscenze tecniche non brevettate relative a nuove tecnologie di prodotti e processi produttivi</a:t>
          </a:r>
        </a:p>
      </dsp:txBody>
      <dsp:txXfrm>
        <a:off x="3727300" y="2281894"/>
        <a:ext cx="3258080" cy="19548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A0A64B-BA1E-4261-9946-82D079DF23CF}">
      <dsp:nvSpPr>
        <dsp:cNvPr id="0" name=""/>
        <dsp:cNvSpPr/>
      </dsp:nvSpPr>
      <dsp:spPr>
        <a:xfrm>
          <a:off x="229059" y="1109"/>
          <a:ext cx="3313668" cy="1988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i="0" kern="1200" dirty="0"/>
            <a:t>Personale &amp; strumenti e attrezzature nuovi, nella misura e per il periodo in cui sono utilizzati per la ricerca, sviluppo e innovazione</a:t>
          </a:r>
        </a:p>
      </dsp:txBody>
      <dsp:txXfrm>
        <a:off x="229059" y="1109"/>
        <a:ext cx="3313668" cy="1988201"/>
      </dsp:txXfrm>
    </dsp:sp>
    <dsp:sp modelId="{6E56E96C-FA07-4985-B77C-9192A557E460}">
      <dsp:nvSpPr>
        <dsp:cNvPr id="0" name=""/>
        <dsp:cNvSpPr/>
      </dsp:nvSpPr>
      <dsp:spPr>
        <a:xfrm>
          <a:off x="3874095" y="1109"/>
          <a:ext cx="3313668" cy="1988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/>
            <a:t> Ricerca contrattuale, come conoscenze e brevetti acquisiti o concessi in licenza da fonti esterne alle normali condizioni di mercato, nonché i costi per consulenze e altri servizi utilizzati esclusivamente per l'attività di ricerca, sviluppo e innovazione</a:t>
          </a:r>
        </a:p>
      </dsp:txBody>
      <dsp:txXfrm>
        <a:off x="3874095" y="1109"/>
        <a:ext cx="3313668" cy="1988201"/>
      </dsp:txXfrm>
    </dsp:sp>
    <dsp:sp modelId="{E51270DC-BE30-4BA0-A97C-999F000A60E8}">
      <dsp:nvSpPr>
        <dsp:cNvPr id="0" name=""/>
        <dsp:cNvSpPr/>
      </dsp:nvSpPr>
      <dsp:spPr>
        <a:xfrm>
          <a:off x="229059" y="2320677"/>
          <a:ext cx="3313668" cy="1988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/>
            <a:t>Le spese generali</a:t>
          </a:r>
        </a:p>
      </dsp:txBody>
      <dsp:txXfrm>
        <a:off x="229059" y="2320677"/>
        <a:ext cx="3313668" cy="1988201"/>
      </dsp:txXfrm>
    </dsp:sp>
    <dsp:sp modelId="{6D828D2A-373F-4B73-8CF2-32B58D92A502}">
      <dsp:nvSpPr>
        <dsp:cNvPr id="0" name=""/>
        <dsp:cNvSpPr/>
      </dsp:nvSpPr>
      <dsp:spPr>
        <a:xfrm>
          <a:off x="3874095" y="2320677"/>
          <a:ext cx="3313668" cy="1988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/>
            <a:t> I materiali utilizzati per la realizzazione del progetto di ricerca, sviluppo e innovazione</a:t>
          </a:r>
        </a:p>
      </dsp:txBody>
      <dsp:txXfrm>
        <a:off x="3874095" y="2320677"/>
        <a:ext cx="3313668" cy="198820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FB599D-3F24-4DE1-B718-5150575AF15D}">
      <dsp:nvSpPr>
        <dsp:cNvPr id="0" name=""/>
        <dsp:cNvSpPr/>
      </dsp:nvSpPr>
      <dsp:spPr>
        <a:xfrm>
          <a:off x="-6106540" y="-934303"/>
          <a:ext cx="7269206" cy="7269206"/>
        </a:xfrm>
        <a:prstGeom prst="blockArc">
          <a:avLst>
            <a:gd name="adj1" fmla="val 18900000"/>
            <a:gd name="adj2" fmla="val 2700000"/>
            <a:gd name="adj3" fmla="val 29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48165-E92B-4DEB-B394-D8222647207F}">
      <dsp:nvSpPr>
        <dsp:cNvPr id="0" name=""/>
        <dsp:cNvSpPr/>
      </dsp:nvSpPr>
      <dsp:spPr>
        <a:xfrm>
          <a:off x="432979" y="284395"/>
          <a:ext cx="5395379" cy="56857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3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/>
            <a:t>Rimozione delle barriere fisiche e cognitive in musei, biblioteche e </a:t>
          </a:r>
          <a:r>
            <a:rPr lang="it-IT" sz="1600" b="1" kern="1200" dirty="0" smtClean="0"/>
            <a:t>archivi (in arrivo)</a:t>
          </a:r>
          <a:endParaRPr lang="it-IT" sz="1600" b="1" kern="1200" dirty="0"/>
        </a:p>
      </dsp:txBody>
      <dsp:txXfrm>
        <a:off x="432979" y="284395"/>
        <a:ext cx="5395379" cy="568575"/>
      </dsp:txXfrm>
    </dsp:sp>
    <dsp:sp modelId="{1233BD45-A098-4844-B808-CCB78E5E8780}">
      <dsp:nvSpPr>
        <dsp:cNvPr id="0" name=""/>
        <dsp:cNvSpPr/>
      </dsp:nvSpPr>
      <dsp:spPr>
        <a:xfrm>
          <a:off x="77620" y="213323"/>
          <a:ext cx="710718" cy="71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00A029-EA41-442B-872B-732BAEA4278C}">
      <dsp:nvSpPr>
        <dsp:cNvPr id="0" name=""/>
        <dsp:cNvSpPr/>
      </dsp:nvSpPr>
      <dsp:spPr>
        <a:xfrm>
          <a:off x="900671" y="1137150"/>
          <a:ext cx="4927687" cy="56857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3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>
              <a:latin typeface="Calibri"/>
              <a:ea typeface="+mn-ea"/>
              <a:cs typeface="+mn-cs"/>
            </a:rPr>
            <a:t>Migliorare l’efficienza energetica di cinema teatri e </a:t>
          </a:r>
          <a:r>
            <a:rPr lang="it-IT" sz="1600" b="1" kern="1200" dirty="0" smtClean="0">
              <a:latin typeface="Calibri"/>
              <a:ea typeface="+mn-ea"/>
              <a:cs typeface="+mn-cs"/>
            </a:rPr>
            <a:t>musei (chiuso)</a:t>
          </a:r>
          <a:endParaRPr lang="it-IT" sz="1600" b="1" kern="1200" dirty="0">
            <a:latin typeface="Calibri"/>
            <a:ea typeface="+mn-ea"/>
            <a:cs typeface="+mn-cs"/>
          </a:endParaRPr>
        </a:p>
      </dsp:txBody>
      <dsp:txXfrm>
        <a:off x="900671" y="1137150"/>
        <a:ext cx="4927687" cy="568575"/>
      </dsp:txXfrm>
    </dsp:sp>
    <dsp:sp modelId="{D42A8417-EB14-48DF-96C8-8FA348C266B6}">
      <dsp:nvSpPr>
        <dsp:cNvPr id="0" name=""/>
        <dsp:cNvSpPr/>
      </dsp:nvSpPr>
      <dsp:spPr>
        <a:xfrm>
          <a:off x="545312" y="1066078"/>
          <a:ext cx="710718" cy="71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8BCFF-BFC1-4486-BF7E-A84C9AD77CB6}">
      <dsp:nvSpPr>
        <dsp:cNvPr id="0" name=""/>
        <dsp:cNvSpPr/>
      </dsp:nvSpPr>
      <dsp:spPr>
        <a:xfrm>
          <a:off x="1114535" y="1989905"/>
          <a:ext cx="4713823" cy="56857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3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>
              <a:latin typeface="Calibri"/>
              <a:ea typeface="+mn-ea"/>
              <a:cs typeface="+mn-cs"/>
            </a:rPr>
            <a:t>Tutela e valorizzazione dell'architettura e del paesaggio rurale </a:t>
          </a:r>
          <a:r>
            <a:rPr lang="it-IT" sz="1600" b="1" kern="1200" dirty="0" smtClean="0">
              <a:latin typeface="Calibri"/>
              <a:ea typeface="+mn-ea"/>
              <a:cs typeface="+mn-cs"/>
            </a:rPr>
            <a:t> (regionale)</a:t>
          </a:r>
          <a:endParaRPr lang="it-IT" sz="1600" b="1" kern="1200" dirty="0">
            <a:latin typeface="Calibri"/>
            <a:ea typeface="+mn-ea"/>
            <a:cs typeface="+mn-cs"/>
          </a:endParaRPr>
        </a:p>
      </dsp:txBody>
      <dsp:txXfrm>
        <a:off x="1114535" y="1989905"/>
        <a:ext cx="4713823" cy="568575"/>
      </dsp:txXfrm>
    </dsp:sp>
    <dsp:sp modelId="{57DE4D50-13F7-4E2B-91D2-0BCAE3AE5AD1}">
      <dsp:nvSpPr>
        <dsp:cNvPr id="0" name=""/>
        <dsp:cNvSpPr/>
      </dsp:nvSpPr>
      <dsp:spPr>
        <a:xfrm>
          <a:off x="759176" y="1918833"/>
          <a:ext cx="710718" cy="71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EE6BE8-A5D9-4D90-8BF7-DA5212E321AC}">
      <dsp:nvSpPr>
        <dsp:cNvPr id="0" name=""/>
        <dsp:cNvSpPr/>
      </dsp:nvSpPr>
      <dsp:spPr>
        <a:xfrm>
          <a:off x="1114535" y="2842119"/>
          <a:ext cx="4713823" cy="56857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3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>
              <a:latin typeface="Calibri"/>
              <a:ea typeface="+mn-ea"/>
              <a:cs typeface="+mn-cs"/>
            </a:rPr>
            <a:t>Programmi di valorizzazione dell’identità di parchi e giardini </a:t>
          </a:r>
          <a:r>
            <a:rPr lang="it-IT" sz="1600" b="1" kern="1200" dirty="0" smtClean="0">
              <a:latin typeface="Calibri"/>
              <a:ea typeface="+mn-ea"/>
              <a:cs typeface="+mn-cs"/>
            </a:rPr>
            <a:t>storici (chiuso)</a:t>
          </a:r>
          <a:endParaRPr lang="it-IT" sz="1600" b="1" kern="1200" dirty="0">
            <a:latin typeface="Calibri"/>
            <a:ea typeface="+mn-ea"/>
            <a:cs typeface="+mn-cs"/>
          </a:endParaRPr>
        </a:p>
      </dsp:txBody>
      <dsp:txXfrm>
        <a:off x="1114535" y="2842119"/>
        <a:ext cx="4713823" cy="568575"/>
      </dsp:txXfrm>
    </dsp:sp>
    <dsp:sp modelId="{46F6F98F-E8C3-4C27-B3FA-6D52FBE825A1}">
      <dsp:nvSpPr>
        <dsp:cNvPr id="0" name=""/>
        <dsp:cNvSpPr/>
      </dsp:nvSpPr>
      <dsp:spPr>
        <a:xfrm>
          <a:off x="759176" y="2771047"/>
          <a:ext cx="710718" cy="71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F804C4-EA81-4F61-A36A-4587BAEECA20}">
      <dsp:nvSpPr>
        <dsp:cNvPr id="0" name=""/>
        <dsp:cNvSpPr/>
      </dsp:nvSpPr>
      <dsp:spPr>
        <a:xfrm>
          <a:off x="900671" y="3694874"/>
          <a:ext cx="4927687" cy="568575"/>
        </a:xfrm>
        <a:prstGeom prst="rect">
          <a:avLst/>
        </a:prstGeom>
        <a:solidFill>
          <a:srgbClr val="9BBB5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3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>
              <a:solidFill>
                <a:schemeClr val="bg1"/>
              </a:solidFill>
              <a:latin typeface="Calibri"/>
              <a:ea typeface="+mn-ea"/>
              <a:cs typeface="+mn-cs"/>
            </a:rPr>
            <a:t>Piano Nazionale Borghi </a:t>
          </a:r>
          <a:endParaRPr lang="it-IT" sz="2000" kern="1200" dirty="0">
            <a:solidFill>
              <a:schemeClr val="bg1"/>
            </a:solidFill>
            <a:latin typeface="Calibri"/>
            <a:ea typeface="+mn-ea"/>
            <a:cs typeface="+mn-cs"/>
          </a:endParaRPr>
        </a:p>
      </dsp:txBody>
      <dsp:txXfrm>
        <a:off x="900671" y="3694874"/>
        <a:ext cx="4927687" cy="568575"/>
      </dsp:txXfrm>
    </dsp:sp>
    <dsp:sp modelId="{AEC5EDA4-F48B-407A-AF28-987D6BD58E1A}">
      <dsp:nvSpPr>
        <dsp:cNvPr id="0" name=""/>
        <dsp:cNvSpPr/>
      </dsp:nvSpPr>
      <dsp:spPr>
        <a:xfrm>
          <a:off x="545312" y="3623802"/>
          <a:ext cx="710718" cy="710718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60284C-7CE0-4F00-92DD-2671BE9C174B}">
      <dsp:nvSpPr>
        <dsp:cNvPr id="0" name=""/>
        <dsp:cNvSpPr/>
      </dsp:nvSpPr>
      <dsp:spPr>
        <a:xfrm>
          <a:off x="432979" y="4547629"/>
          <a:ext cx="5395379" cy="568575"/>
        </a:xfrm>
        <a:prstGeom prst="rect">
          <a:avLst/>
        </a:prstGeom>
        <a:solidFill>
          <a:srgbClr val="9BBB5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3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>
              <a:solidFill>
                <a:schemeClr val="bg1"/>
              </a:solidFill>
              <a:latin typeface="Calibri"/>
              <a:ea typeface="+mn-ea"/>
              <a:cs typeface="+mn-cs"/>
            </a:rPr>
            <a:t>Fondo per il turismo</a:t>
          </a:r>
        </a:p>
      </dsp:txBody>
      <dsp:txXfrm>
        <a:off x="432979" y="4547629"/>
        <a:ext cx="5395379" cy="568575"/>
      </dsp:txXfrm>
    </dsp:sp>
    <dsp:sp modelId="{0C6BE7E4-3968-457E-B0A2-817116712304}">
      <dsp:nvSpPr>
        <dsp:cNvPr id="0" name=""/>
        <dsp:cNvSpPr/>
      </dsp:nvSpPr>
      <dsp:spPr>
        <a:xfrm>
          <a:off x="77620" y="4476557"/>
          <a:ext cx="710718" cy="710718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B0854-EBC0-4FD5-A2AF-90610A09A7FF}">
      <dsp:nvSpPr>
        <dsp:cNvPr id="0" name=""/>
        <dsp:cNvSpPr/>
      </dsp:nvSpPr>
      <dsp:spPr>
        <a:xfrm>
          <a:off x="357678" y="0"/>
          <a:ext cx="4883958" cy="324468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2D530-CF34-4AAB-AF91-C617043E7D24}">
      <dsp:nvSpPr>
        <dsp:cNvPr id="0" name=""/>
        <dsp:cNvSpPr/>
      </dsp:nvSpPr>
      <dsp:spPr>
        <a:xfrm>
          <a:off x="194707" y="973405"/>
          <a:ext cx="1723749" cy="12978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0" kern="1200" dirty="0"/>
            <a:t>Novembre </a:t>
          </a:r>
          <a:r>
            <a:rPr lang="it-IT" sz="1000" b="1" kern="1200" dirty="0"/>
            <a:t>2021</a:t>
          </a:r>
          <a:r>
            <a:rPr lang="it-IT" sz="1000" kern="1200" dirty="0"/>
            <a:t>: </a:t>
          </a:r>
          <a:r>
            <a:rPr lang="it-IT" sz="1000" b="1" kern="1200" dirty="0"/>
            <a:t>linee guida</a:t>
          </a:r>
          <a:r>
            <a:rPr lang="it-IT" sz="1000" kern="1200" dirty="0"/>
            <a:t> con criteri di selezione dei borghi </a:t>
          </a:r>
        </a:p>
      </dsp:txBody>
      <dsp:txXfrm>
        <a:off x="194707" y="973405"/>
        <a:ext cx="1723749" cy="1297874"/>
      </dsp:txXfrm>
    </dsp:sp>
    <dsp:sp modelId="{B69C7F6E-6AEF-457C-8CD5-6D746C20196F}">
      <dsp:nvSpPr>
        <dsp:cNvPr id="0" name=""/>
        <dsp:cNvSpPr/>
      </dsp:nvSpPr>
      <dsp:spPr>
        <a:xfrm>
          <a:off x="2011041" y="973405"/>
          <a:ext cx="1723749" cy="12978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0" kern="1200" dirty="0"/>
            <a:t>Marzo </a:t>
          </a:r>
          <a:r>
            <a:rPr lang="it-IT" sz="1000" b="1" kern="1200" dirty="0"/>
            <a:t>2022: </a:t>
          </a:r>
          <a:r>
            <a:rPr lang="it-IT" sz="1000" b="0" kern="1200" dirty="0"/>
            <a:t>le </a:t>
          </a:r>
          <a:r>
            <a:rPr lang="it-IT" sz="1000" b="1" kern="1200" dirty="0"/>
            <a:t>regioni </a:t>
          </a:r>
          <a:r>
            <a:rPr lang="it-IT" sz="1000" b="0" kern="1200" dirty="0"/>
            <a:t>hanno presentato al </a:t>
          </a:r>
          <a:r>
            <a:rPr lang="it-IT" sz="1000" b="0" kern="1200" dirty="0" err="1"/>
            <a:t>MiC</a:t>
          </a:r>
          <a:r>
            <a:rPr lang="it-IT" sz="1000" b="0" kern="1200" dirty="0"/>
            <a:t> il progetto di </a:t>
          </a:r>
          <a:r>
            <a:rPr lang="it-IT" sz="1000" b="1" kern="1200" dirty="0"/>
            <a:t>riqualificazione del borgo</a:t>
          </a:r>
          <a:r>
            <a:rPr lang="it-IT" sz="1000" b="0" kern="1200" dirty="0"/>
            <a:t> selezionato.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0" kern="1200" dirty="0">
              <a:hlinkClick xmlns:r="http://schemas.openxmlformats.org/officeDocument/2006/relationships" r:id="rId1"/>
            </a:rPr>
            <a:t>Qui </a:t>
          </a:r>
          <a:r>
            <a:rPr lang="it-IT" sz="1000" b="0" kern="1200" dirty="0"/>
            <a:t>l’elenco dei borghi selezionati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000" b="0" kern="1200" dirty="0"/>
        </a:p>
      </dsp:txBody>
      <dsp:txXfrm>
        <a:off x="2011041" y="973405"/>
        <a:ext cx="1723749" cy="1297874"/>
      </dsp:txXfrm>
    </dsp:sp>
    <dsp:sp modelId="{5F5D69D7-2666-4A9B-8671-617880599455}">
      <dsp:nvSpPr>
        <dsp:cNvPr id="0" name=""/>
        <dsp:cNvSpPr/>
      </dsp:nvSpPr>
      <dsp:spPr>
        <a:xfrm>
          <a:off x="3827375" y="973405"/>
          <a:ext cx="1723749" cy="12978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/>
            <a:t>Entro </a:t>
          </a:r>
          <a:r>
            <a:rPr lang="it-IT" sz="1000" b="1" kern="1200" dirty="0"/>
            <a:t>giugno 2022 </a:t>
          </a:r>
          <a:r>
            <a:rPr lang="it-IT" sz="1000" kern="1200" dirty="0"/>
            <a:t>un decreto del </a:t>
          </a:r>
          <a:r>
            <a:rPr lang="it-IT" sz="1000" kern="1200" dirty="0" err="1"/>
            <a:t>MiC</a:t>
          </a:r>
          <a:r>
            <a:rPr lang="it-IT" sz="1000" kern="1200" dirty="0"/>
            <a:t> </a:t>
          </a:r>
          <a:r>
            <a:rPr lang="it-IT" sz="1000" b="1" kern="1200" dirty="0"/>
            <a:t>assegnerà le risorse ai comuni</a:t>
          </a:r>
          <a:r>
            <a:rPr lang="it-IT" sz="1000" kern="1200" dirty="0"/>
            <a:t> per l’avvio degli interventi. </a:t>
          </a:r>
        </a:p>
      </dsp:txBody>
      <dsp:txXfrm>
        <a:off x="3827375" y="973405"/>
        <a:ext cx="1723749" cy="129787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B0854-EBC0-4FD5-A2AF-90610A09A7FF}">
      <dsp:nvSpPr>
        <dsp:cNvPr id="0" name=""/>
        <dsp:cNvSpPr/>
      </dsp:nvSpPr>
      <dsp:spPr>
        <a:xfrm>
          <a:off x="387473" y="0"/>
          <a:ext cx="5290800" cy="3290386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2D530-CF34-4AAB-AF91-C617043E7D24}">
      <dsp:nvSpPr>
        <dsp:cNvPr id="0" name=""/>
        <dsp:cNvSpPr/>
      </dsp:nvSpPr>
      <dsp:spPr>
        <a:xfrm>
          <a:off x="3039" y="987116"/>
          <a:ext cx="2005933" cy="13161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0" kern="1200" dirty="0"/>
            <a:t>Il </a:t>
          </a:r>
          <a:r>
            <a:rPr lang="it-IT" sz="1400" b="0" kern="1200" dirty="0">
              <a:hlinkClick xmlns:r="http://schemas.openxmlformats.org/officeDocument/2006/relationships" r:id="rId1"/>
            </a:rPr>
            <a:t>bando</a:t>
          </a:r>
          <a:r>
            <a:rPr lang="it-IT" sz="1400" b="0" kern="1200" dirty="0"/>
            <a:t> per questa </a:t>
          </a:r>
          <a:r>
            <a:rPr lang="it-IT" sz="1400" b="1" kern="1200" dirty="0"/>
            <a:t>linea è scaduto il 15 marzo</a:t>
          </a:r>
        </a:p>
      </dsp:txBody>
      <dsp:txXfrm>
        <a:off x="3039" y="987116"/>
        <a:ext cx="2005933" cy="1316154"/>
      </dsp:txXfrm>
    </dsp:sp>
    <dsp:sp modelId="{B69C7F6E-6AEF-457C-8CD5-6D746C20196F}">
      <dsp:nvSpPr>
        <dsp:cNvPr id="0" name=""/>
        <dsp:cNvSpPr/>
      </dsp:nvSpPr>
      <dsp:spPr>
        <a:xfrm>
          <a:off x="2109268" y="987116"/>
          <a:ext cx="2005933" cy="13161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0" kern="1200" dirty="0"/>
            <a:t>Il </a:t>
          </a:r>
          <a:r>
            <a:rPr lang="it-IT" sz="1400" b="0" kern="1200" dirty="0" err="1"/>
            <a:t>MiC</a:t>
          </a:r>
          <a:r>
            <a:rPr lang="it-IT" sz="1400" b="0" kern="1200" dirty="0"/>
            <a:t> dovrà valutare che </a:t>
          </a:r>
          <a:r>
            <a:rPr lang="it-IT" sz="1400" b="1" kern="1200" dirty="0"/>
            <a:t>le tempistiche </a:t>
          </a:r>
          <a:r>
            <a:rPr lang="it-IT" sz="1400" b="0" kern="1200" dirty="0"/>
            <a:t>dei progetti presentati siano in linea con </a:t>
          </a:r>
          <a:r>
            <a:rPr lang="it-IT" sz="1400" b="1" kern="1200" dirty="0"/>
            <a:t>l’orizzonte temporale del PNRR.  </a:t>
          </a:r>
        </a:p>
      </dsp:txBody>
      <dsp:txXfrm>
        <a:off x="2109268" y="987116"/>
        <a:ext cx="2005933" cy="1316154"/>
      </dsp:txXfrm>
    </dsp:sp>
    <dsp:sp modelId="{6126093A-A70B-4DC9-ACD7-5654BBC06AAE}">
      <dsp:nvSpPr>
        <dsp:cNvPr id="0" name=""/>
        <dsp:cNvSpPr/>
      </dsp:nvSpPr>
      <dsp:spPr>
        <a:xfrm>
          <a:off x="4215498" y="987116"/>
          <a:ext cx="2005933" cy="13161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Infine verrà pubblicato un </a:t>
          </a:r>
          <a:r>
            <a:rPr lang="it-IT" sz="14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decreto di riparto delle risorse</a:t>
          </a:r>
          <a:endParaRPr lang="it-IT" sz="1400" kern="1200" dirty="0"/>
        </a:p>
      </dsp:txBody>
      <dsp:txXfrm>
        <a:off x="4215498" y="987116"/>
        <a:ext cx="2005933" cy="131615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C796C9-3BF0-46EF-8978-810DCF14296D}">
      <dsp:nvSpPr>
        <dsp:cNvPr id="0" name=""/>
        <dsp:cNvSpPr/>
      </dsp:nvSpPr>
      <dsp:spPr>
        <a:xfrm>
          <a:off x="1945" y="155592"/>
          <a:ext cx="1896518" cy="403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/>
            <a:t>Tipologia </a:t>
          </a:r>
          <a:endParaRPr lang="en-GB" sz="1400" b="1" kern="1200" dirty="0"/>
        </a:p>
      </dsp:txBody>
      <dsp:txXfrm>
        <a:off x="1945" y="155592"/>
        <a:ext cx="1896518" cy="403200"/>
      </dsp:txXfrm>
    </dsp:sp>
    <dsp:sp modelId="{A357212F-6D47-4F19-B48A-56349C834DDF}">
      <dsp:nvSpPr>
        <dsp:cNvPr id="0" name=""/>
        <dsp:cNvSpPr/>
      </dsp:nvSpPr>
      <dsp:spPr>
        <a:xfrm>
          <a:off x="1945" y="558792"/>
          <a:ext cx="1896518" cy="238266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/>
            <a:t>Imprese operanti nei settori dei </a:t>
          </a:r>
          <a:r>
            <a:rPr lang="it-IT" sz="1400" b="1" kern="1200" dirty="0"/>
            <a:t>servizi di ospitalità, sviluppo di prodotti, conoscenze e tecniche locali</a:t>
          </a:r>
          <a:endParaRPr lang="en-GB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noProof="0" dirty="0"/>
            <a:t>Imprese che </a:t>
          </a:r>
          <a:r>
            <a:rPr lang="it-IT" sz="1400" b="1" kern="1200" noProof="0" dirty="0"/>
            <a:t>insistono sul territorio del borgo </a:t>
          </a:r>
          <a:r>
            <a:rPr lang="it-IT" sz="1400" b="0" kern="1200" noProof="0" dirty="0"/>
            <a:t>o che hanno preso l’impegno di </a:t>
          </a:r>
          <a:r>
            <a:rPr lang="it-IT" sz="1400" b="1" kern="1200" noProof="0" dirty="0"/>
            <a:t>stabilirsi nel territorio del borgo</a:t>
          </a:r>
        </a:p>
      </dsp:txBody>
      <dsp:txXfrm>
        <a:off x="1945" y="558792"/>
        <a:ext cx="1896518" cy="2382660"/>
      </dsp:txXfrm>
    </dsp:sp>
    <dsp:sp modelId="{B4AC2264-3F01-4B66-882B-410E5E11DC99}">
      <dsp:nvSpPr>
        <dsp:cNvPr id="0" name=""/>
        <dsp:cNvSpPr/>
      </dsp:nvSpPr>
      <dsp:spPr>
        <a:xfrm>
          <a:off x="2163976" y="155592"/>
          <a:ext cx="1896518" cy="403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/>
            <a:t>Modalità di accesso</a:t>
          </a:r>
          <a:endParaRPr lang="en-GB" sz="1400" b="1" kern="1200" dirty="0"/>
        </a:p>
      </dsp:txBody>
      <dsp:txXfrm>
        <a:off x="2163976" y="155592"/>
        <a:ext cx="1896518" cy="403200"/>
      </dsp:txXfrm>
    </dsp:sp>
    <dsp:sp modelId="{6CC50786-720A-4CB7-BD8E-0C9E10CB5C18}">
      <dsp:nvSpPr>
        <dsp:cNvPr id="0" name=""/>
        <dsp:cNvSpPr/>
      </dsp:nvSpPr>
      <dsp:spPr>
        <a:xfrm>
          <a:off x="2163976" y="558792"/>
          <a:ext cx="1896518" cy="238266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1" kern="1200" dirty="0"/>
            <a:t>Bando </a:t>
          </a:r>
          <a:r>
            <a:rPr lang="it-IT" sz="1400" b="1" kern="1200" baseline="0" noProof="0" dirty="0"/>
            <a:t>gestito</a:t>
          </a:r>
          <a:r>
            <a:rPr lang="en-GB" sz="1400" b="1" kern="1200" baseline="0" dirty="0"/>
            <a:t> </a:t>
          </a:r>
          <a:r>
            <a:rPr lang="it-IT" sz="1400" b="1" kern="1200" baseline="0" noProof="0" dirty="0"/>
            <a:t>centralmente</a:t>
          </a:r>
          <a:r>
            <a:rPr lang="en-GB" sz="1400" b="1" kern="1200" baseline="0" dirty="0"/>
            <a:t> dal </a:t>
          </a:r>
          <a:r>
            <a:rPr lang="en-GB" sz="1400" b="1" kern="1200" baseline="0" dirty="0" err="1"/>
            <a:t>MiC</a:t>
          </a:r>
          <a:r>
            <a:rPr lang="en-GB" sz="1400" b="1" kern="1200" baseline="0" dirty="0"/>
            <a:t> </a:t>
          </a:r>
          <a:r>
            <a:rPr lang="en-GB" sz="1400" kern="1200" baseline="0" dirty="0"/>
            <a:t>per </a:t>
          </a:r>
          <a:r>
            <a:rPr lang="it-IT" sz="1400" kern="1200" baseline="0" noProof="0" dirty="0"/>
            <a:t>assegnare</a:t>
          </a:r>
          <a:r>
            <a:rPr lang="en-GB" sz="1400" kern="1200" baseline="0" dirty="0"/>
            <a:t> le </a:t>
          </a:r>
          <a:r>
            <a:rPr lang="it-IT" sz="1400" kern="1200" baseline="0" noProof="0" dirty="0"/>
            <a:t>risorse</a:t>
          </a:r>
          <a:r>
            <a:rPr lang="en-GB" sz="1400" kern="1200" baseline="0" dirty="0"/>
            <a:t> alle </a:t>
          </a:r>
          <a:r>
            <a:rPr lang="it-IT" sz="1400" kern="1200" baseline="0" noProof="0" dirty="0"/>
            <a:t>imprese</a:t>
          </a:r>
          <a:endParaRPr lang="it-IT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/>
        </a:p>
      </dsp:txBody>
      <dsp:txXfrm>
        <a:off x="2163976" y="558792"/>
        <a:ext cx="1896518" cy="2382660"/>
      </dsp:txXfrm>
    </dsp:sp>
    <dsp:sp modelId="{548BC004-7B5A-4DE9-827C-6D7B86E3B308}">
      <dsp:nvSpPr>
        <dsp:cNvPr id="0" name=""/>
        <dsp:cNvSpPr/>
      </dsp:nvSpPr>
      <dsp:spPr>
        <a:xfrm>
          <a:off x="4326007" y="155592"/>
          <a:ext cx="1896518" cy="403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/>
            <a:t>Tempi</a:t>
          </a:r>
          <a:endParaRPr lang="en-GB" sz="1400" b="1" kern="1200" dirty="0"/>
        </a:p>
      </dsp:txBody>
      <dsp:txXfrm>
        <a:off x="4326007" y="155592"/>
        <a:ext cx="1896518" cy="403200"/>
      </dsp:txXfrm>
    </dsp:sp>
    <dsp:sp modelId="{BDB11C70-3404-4CD7-96F3-33057B782E4D}">
      <dsp:nvSpPr>
        <dsp:cNvPr id="0" name=""/>
        <dsp:cNvSpPr/>
      </dsp:nvSpPr>
      <dsp:spPr>
        <a:xfrm>
          <a:off x="4326007" y="558792"/>
          <a:ext cx="1896518" cy="238266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noProof="0" dirty="0"/>
            <a:t>Il bando uscirà </a:t>
          </a:r>
          <a:r>
            <a:rPr lang="it-IT" sz="1400" b="1" kern="1200" noProof="0" dirty="0"/>
            <a:t>a breve</a:t>
          </a:r>
          <a:r>
            <a:rPr lang="it-IT" sz="1400" kern="1200" noProof="0" dirty="0"/>
            <a:t>, dopo cioè che verranno decretati i 229 borghi assegnatari delle risorse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noProof="0" dirty="0"/>
            <a:t>Traguardo europeo</a:t>
          </a:r>
          <a:r>
            <a:rPr lang="it-IT" sz="1400" kern="1200" noProof="0" dirty="0"/>
            <a:t>: almeno 1800 imprese dovranno essere finanziate entro il T2 2025 </a:t>
          </a:r>
        </a:p>
      </dsp:txBody>
      <dsp:txXfrm>
        <a:off x="4326007" y="558792"/>
        <a:ext cx="1896518" cy="238266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A0A64B-BA1E-4261-9946-82D079DF23CF}">
      <dsp:nvSpPr>
        <dsp:cNvPr id="0" name=""/>
        <dsp:cNvSpPr/>
      </dsp:nvSpPr>
      <dsp:spPr>
        <a:xfrm>
          <a:off x="1031054" y="371676"/>
          <a:ext cx="3275438" cy="13634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i="0" kern="1200" dirty="0"/>
            <a:t>Devono partecipare al Partenariato fin dalla sua costituzione, ricevendo finanziamenti entro il limite della normativa sugli aiuti di Stato.</a:t>
          </a:r>
        </a:p>
      </dsp:txBody>
      <dsp:txXfrm>
        <a:off x="1031054" y="371676"/>
        <a:ext cx="3275438" cy="1363440"/>
      </dsp:txXfrm>
    </dsp:sp>
    <dsp:sp modelId="{6E56E96C-FA07-4985-B77C-9192A557E460}">
      <dsp:nvSpPr>
        <dsp:cNvPr id="0" name=""/>
        <dsp:cNvSpPr/>
      </dsp:nvSpPr>
      <dsp:spPr>
        <a:xfrm>
          <a:off x="4533733" y="259997"/>
          <a:ext cx="2716132" cy="1586799"/>
        </a:xfrm>
        <a:prstGeom prst="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/>
            <a:t> Devono indirizzare gli sviluppi e le traiettorie strategiche di ricerca e innovazione in modo tale da dare impulso all’intera catena del valore</a:t>
          </a:r>
        </a:p>
      </dsp:txBody>
      <dsp:txXfrm>
        <a:off x="4533733" y="259997"/>
        <a:ext cx="2716132" cy="1586799"/>
      </dsp:txXfrm>
    </dsp:sp>
    <dsp:sp modelId="{E51270DC-BE30-4BA0-A97C-999F000A60E8}">
      <dsp:nvSpPr>
        <dsp:cNvPr id="0" name=""/>
        <dsp:cNvSpPr/>
      </dsp:nvSpPr>
      <dsp:spPr>
        <a:xfrm>
          <a:off x="1190" y="2132419"/>
          <a:ext cx="2849590" cy="2087522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/>
            <a:t>Partecipano alla governance (all’interno del </a:t>
          </a:r>
          <a:r>
            <a:rPr lang="it-IT" sz="1600" b="1" kern="1200" dirty="0" err="1"/>
            <a:t>CdA</a:t>
          </a:r>
          <a:r>
            <a:rPr lang="it-IT" sz="1600" b="1" kern="1200" dirty="0"/>
            <a:t> e/o Comitato Scientifico) e alla promozione delle attività scientifiche e di ricerca del Partenariato, anche sfruttando commercialmente i risultati della ricerca (brevetti) </a:t>
          </a:r>
        </a:p>
      </dsp:txBody>
      <dsp:txXfrm>
        <a:off x="1190" y="2132419"/>
        <a:ext cx="2849590" cy="2087522"/>
      </dsp:txXfrm>
    </dsp:sp>
    <dsp:sp modelId="{6D828D2A-373F-4B73-8CF2-32B58D92A502}">
      <dsp:nvSpPr>
        <dsp:cNvPr id="0" name=""/>
        <dsp:cNvSpPr/>
      </dsp:nvSpPr>
      <dsp:spPr>
        <a:xfrm>
          <a:off x="3078612" y="2074036"/>
          <a:ext cx="2700884" cy="2180891"/>
        </a:xfrm>
        <a:prstGeom prst="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/>
            <a:t> Aumentano la competitività della candidatura condividendo le loro capacità e strumentazioni di ricerca/innovazione e (co-) finanziando dottorati</a:t>
          </a:r>
        </a:p>
      </dsp:txBody>
      <dsp:txXfrm>
        <a:off x="3078612" y="2074036"/>
        <a:ext cx="2700884" cy="2180891"/>
      </dsp:txXfrm>
    </dsp:sp>
    <dsp:sp modelId="{FCA2C47D-07C6-4E41-B415-7D5FED61B64F}">
      <dsp:nvSpPr>
        <dsp:cNvPr id="0" name=""/>
        <dsp:cNvSpPr/>
      </dsp:nvSpPr>
      <dsp:spPr>
        <a:xfrm>
          <a:off x="6006737" y="2482761"/>
          <a:ext cx="2272400" cy="136344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/>
            <a:t>Contribuiscono, a vario titolo, a coprire le spese di finanziamento</a:t>
          </a:r>
        </a:p>
      </dsp:txBody>
      <dsp:txXfrm>
        <a:off x="6006737" y="2482761"/>
        <a:ext cx="2272400" cy="1363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7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BF185-755A-4449-A5F7-2F005FB588C2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98D4B-AFDD-4FDB-AE64-273E896F5F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73709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293974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400" b="1" dirty="0"/>
              <a:t>Entro novembre 2021 </a:t>
            </a:r>
            <a:r>
              <a:rPr lang="it-IT" sz="1400" dirty="0"/>
              <a:t>usciranno le </a:t>
            </a:r>
            <a:r>
              <a:rPr lang="it-IT" sz="1400" b="1" dirty="0"/>
              <a:t>linee guida con i criteri di selezione dei borghi</a:t>
            </a:r>
            <a:r>
              <a:rPr lang="it-IT" sz="1400" dirty="0"/>
              <a:t> adottati da un coordinamento  centrale composto da Mini, Ministero della Cultura, Strategia Aree Interne, Anci e Regioni. Possiamo anticiparli, anche se non è al momento chiaro se dovranno essere soddisfatti contemporaneamente o saranno utili all’assegnazione di un punteggio e alla formazione di una successiva classifica: </a:t>
            </a:r>
          </a:p>
          <a:p>
            <a:endParaRPr lang="it-IT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consistenti porzioni di territorio in stato di abbandono;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la presentazione di uno studio di fattibilità che dimostri la sostenibilità economica sociale ambientale e giuridico amministrativa dell’iniziativa;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la dimostrazione del rilancio economico e sociale del borgo anche in termini occupazionale giovanile;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il comune deve trovarsi in un’area protetta;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il comune deve avere un sito Unesco al suo interno o essere esso stesso riconosciuto come sito Unesco;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il comune deve avere un alto riconoscimento valoriale nazionale e/o internazionale;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Il comune deve insistere su un attrattore culturale e turistico (parchi archeologici, musei, cammini, parchi letterari);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il comune deve possedere un’adeguata accessibilità per infrastrutture digitali;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il comune può contare fino a 30.000 abitanti, purché abbia al suo interno un borgo in stato di abbandono.</a:t>
            </a:r>
          </a:p>
          <a:p>
            <a:pPr marL="342900" indent="-342900">
              <a:buFont typeface="+mj-lt"/>
              <a:buAutoNum type="arabicPeriod"/>
            </a:pPr>
            <a:endParaRPr lang="it-I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/>
              <a:t>Entro il 16 marzo 2022</a:t>
            </a:r>
            <a:r>
              <a:rPr lang="it-IT" sz="1400" dirty="0"/>
              <a:t> le regioni dovranno presentare al </a:t>
            </a:r>
            <a:r>
              <a:rPr lang="it-IT" sz="1400" dirty="0" err="1"/>
              <a:t>MiC</a:t>
            </a:r>
            <a:r>
              <a:rPr lang="it-IT" sz="1400" dirty="0"/>
              <a:t> il progetto di riqualificazione del borgo selezionato.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Successivamente una fase di </a:t>
            </a:r>
            <a:r>
              <a:rPr lang="it-IT" sz="1400" b="1" dirty="0"/>
              <a:t>selezione ministeriale </a:t>
            </a:r>
            <a:r>
              <a:rPr lang="it-IT" sz="1400" dirty="0"/>
              <a:t>dovrà valutare che le tempistiche dei progetti presentati siano in linea con l’orizzonte temporale del PNRR (2026).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Infine, </a:t>
            </a:r>
            <a:r>
              <a:rPr lang="it-IT" sz="1400" b="1" dirty="0"/>
              <a:t>entro giugno 2022 </a:t>
            </a:r>
            <a:r>
              <a:rPr lang="it-IT" sz="1400" dirty="0"/>
              <a:t>un decreto del Ministero della Cultura assegnerà le risorse ai comuni per l’avvio degli interventi. Per la realizzazione egli stessi,</a:t>
            </a:r>
            <a:r>
              <a:rPr lang="it-IT" sz="1400" b="1" dirty="0"/>
              <a:t> il comune verrà assistito dalla Regione da cui sarà selezionato</a:t>
            </a:r>
            <a:r>
              <a:rPr lang="it-IT" sz="1400" dirty="0"/>
              <a:t>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66118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borghi dovranno candidarsi autonomamente 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entro febbraio 2022 tramite un bando che verrà pubblicato nel novembre del 2021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seguito dell’assegnazione delle risorse,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verrà pubblicato un ulteriore bando per individuare le imprese che accederanno ai contributi.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Entrambi i bandi saranno gestiti centralmente dal Ministero della Cultura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Ai bandi seguiranno poi le stesse procedure di selezione ministeriali prevista per i 21 borghi pilota. Saranno disponibili circa 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2,5 milioni/EUR a comune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t-IT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12941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95733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77170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77170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18338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133241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4943075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500019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50001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85885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85885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96547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99352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224993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27913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083560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86542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98A9586-8FA4-4C90-8ADC-D0792E617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502CBF74-7C22-433F-A130-06DB07D5D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E48A047-3048-420D-B197-63B65241D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39949C5-3500-4CB1-854C-EE9C5C142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C669875-5369-4271-86BB-25F8173BA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50053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C6A2374-A36C-41BA-B2E8-D5FAD843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537EF7B-80A2-42D6-90CB-D7CA8CA64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C5AB62EA-F2FF-4CD2-9E66-130549B6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F1504DB-F46B-40EA-A45A-E2472D5EF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7AEBF9A-A841-41D1-B6B9-342BE5AC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64111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7715C05-21F2-46AD-927B-D178293CE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9344F51E-B887-4D5A-9937-2398EC34D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C90DE79-DC79-4B7F-9704-DA4A729EF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3BB6AE0F-A6BA-46D8-883C-3076A420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220212C-3443-45A6-B61A-C51E9700B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13552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016F916-577B-4A9E-9756-741AF05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7229851-89E9-4FF9-AA27-00D52EEF8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A622A211-B17B-414D-9543-657A5ADAD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221951FA-BE5D-4FF0-9C9E-DBB3907C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794926FA-41A0-4FCD-8B3D-63490BE2B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494B7CF5-AD3D-458F-88E4-13D001C76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52229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774A2C3-CB97-48D4-A17B-839A2DE8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0E35555D-3AA5-41F0-86F4-049914BC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2A917895-11E9-4A2D-BAAA-AF285966B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00DBFFAD-FCA3-4D2B-82B1-47F2A5056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F920BAF0-9F25-4EAE-B2B1-A4C7AC08FC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17A11B57-7DE4-4EEB-9CC2-AD9A175F6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4D1F98ED-DA4E-459B-8F93-C7DBA817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08493D5F-9900-4F95-AB77-46BE12F49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39858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9F0FEA3-9982-47FD-8FB4-4FC09B05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8D2DF9B8-6A59-47FD-92F0-7E9903D7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936201FE-DBFE-460C-AE13-711584E38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7F5C2019-B085-4B10-A875-FE3B6934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7458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EA5A7142-C766-4A0C-9FBD-4705DDCCC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913D967A-E188-4AB7-92A1-BB300441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19D37709-C8E2-436F-929D-187DC1C3B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677591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1E86DA2-8BDE-4FC4-84CF-F5CE7BCD7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0A329FD-750F-449A-992C-F288D97DE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199E3A41-B046-45D7-BEE4-7FD9BC2CF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092BBA2E-ABCE-4BBA-A455-CBBC16458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B670FD17-9B9A-41FE-835D-5BA0073A0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39218EBE-457F-425C-8897-E6B663B73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86644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2162E9E-F875-4473-B31C-E62D0D158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48F68760-BCC5-44EF-BE74-181889D8FC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4F0F0890-D7C3-4878-A872-22A853C70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904A887C-A81B-45AA-A53D-C866A8F63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9D22EB2B-3808-48CD-9403-34B71345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B80F25EA-60FE-4AB7-BD4F-1CB786F94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723540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31729B2-E60D-4018-A4CB-7CC58E25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B4980EB2-E4C1-49C3-9856-5ED2FA0B6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6014D09-9CE4-438D-A631-CF692FBD2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E9E71E3-D09F-45A7-ADAF-14C92D3AC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0F16DC9-688E-481D-8690-A46C917B7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286710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F9D27178-DC5C-416F-9AE4-AC9CC2334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07B16BD7-3C6D-4F3B-B82A-3548EF788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BD89E1C-4175-4399-8BDD-65526C7B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2567FEA-EFA3-46E9-93FE-B3D92B843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CDE8BA1-0209-4D00-BD80-3AFB93D3B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666988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4688939-428C-4C16-BBEA-0E4695E9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40705BC-2D48-4D61-B490-97F86970E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5BEFB6E-2F13-42F9-8FA5-75F735672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9A38E27-1AC7-4AB5-ACA2-E662267B0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B2B27F3-5B33-4CA1-B242-30697F45A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469F84B-DBF2-4908-A2F2-590E94C73461}"/>
              </a:ext>
            </a:extLst>
          </p:cNvPr>
          <p:cNvSpPr/>
          <p:nvPr userDrawn="1"/>
        </p:nvSpPr>
        <p:spPr>
          <a:xfrm>
            <a:off x="323528" y="116632"/>
            <a:ext cx="226727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8" name="Immagine 7" descr="C:\Users\Annalisa\AppData\Local\Microsoft\Windows\INetCache\Content.Word\grande_orep.jpg">
            <a:extLst>
              <a:ext uri="{FF2B5EF4-FFF2-40B4-BE49-F238E27FC236}">
                <a16:creationId xmlns="" xmlns:a16="http://schemas.microsoft.com/office/drawing/2014/main" id="{7D31E152-E67C-452E-A956-731721B3A05D}"/>
              </a:ext>
            </a:extLst>
          </p:cNvPr>
          <p:cNvPicPr/>
          <p:nvPr userDrawn="1"/>
        </p:nvPicPr>
        <p:blipFill>
          <a:blip r:embed="rId2" cstate="print"/>
          <a:srcRect t="19205" b="16887"/>
          <a:stretch>
            <a:fillRect/>
          </a:stretch>
        </p:blipFill>
        <p:spPr bwMode="auto">
          <a:xfrm>
            <a:off x="179512" y="72008"/>
            <a:ext cx="936104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356608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9EAADE3-3263-4D70-89CD-426009850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0122A576-4F1A-4F25-96F2-C52CD0514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2A8B24C-130B-4D08-9428-1D2E10F8B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2CD2F954-6D8B-453B-B49B-1BE16E244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FAA2B087-14E8-4346-B4AC-9340D958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9486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40E01CA-D83F-4565-9A1A-3A2C0908B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CDA6E4C7-8601-4278-9A0E-02D1FFA73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2DBC5BF4-0640-4FB3-BB41-946202311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C549F642-A750-404C-9793-5B7D81A18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3914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B54077E-8EC4-4295-85E1-46065D150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FFBF7D65-145B-43E0-A8FD-A340E1F9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3081BEF7-A3D3-4780-B568-A5D880015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AAA4B889-DE12-413D-987F-92E4D422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97002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51" r:id="rId3"/>
    <p:sldLayoutId id="2147483652" r:id="rId4"/>
    <p:sldLayoutId id="2147483653" r:id="rId5"/>
    <p:sldLayoutId id="2147483663" r:id="rId6"/>
    <p:sldLayoutId id="2147483655" r:id="rId7"/>
    <p:sldLayoutId id="2147483667" r:id="rId8"/>
    <p:sldLayoutId id="2147483668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2E9FABC3-AF10-4D6C-A64A-150EBA60F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094F387B-B3D4-4CE1-9D76-E5F980533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E03948A-8A93-44E8-A602-AE75B8A9C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D0A3-014A-40FE-AFDE-3690D3C1F279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35ABFE1D-1694-47F4-B9A6-3E33137F6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4DA3CD1-282F-4949-9C44-F584E936E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86D27-20AF-4AB4-AABE-01DAF4CDF0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3501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8340F26A-6477-4024-B6D3-2F302887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49A6D129-8ED9-4EBF-A1AB-5701CC798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43F8EFBA-1F45-4432-9B3F-848B34AFAF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F4C8-FE76-4A3E-8172-99B195A92FE8}" type="datetimeFigureOut">
              <a:rPr lang="it-IT" smtClean="0"/>
              <a:pPr/>
              <a:t>15/04/2022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A0B17E6-5147-4592-A063-CDFADD4B4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A6796C57-0B55-430A-8C08-625D3AA061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05778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se.gov.it/images/stories/normativa/dm_31_dicembre_2021_firmato_accordi_innovazione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s://www.mise.gov.it/index.php/it/incentivi/impresa/accordi-per-l-innovazion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taliadomani.gov.it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nato.it/leg/18/BGT/Schede/Ddliter/54289.ht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gea.mur.gov.it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ur.gov.it/sites/default/files/2021-10/Decreto%20Ministeriale%20n.1141%20del%2007-10-2021%20-%20Linee%20Guida_MUR_PNRR_M4C2.pdf" TargetMode="Externa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se.gov.it/index.php/it/transizione40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ise.gov.it/index.php/it/93-normativa/decreti-direttoriali/2042772-decreto-direttoriale-6-ottobre-2021-modello-comunicazione-credito-d-imposta-formazione" TargetMode="External"/><Relationship Id="rId5" Type="http://schemas.openxmlformats.org/officeDocument/2006/relationships/hyperlink" Target="https://www.mise.gov.it/index.php/it/93-normativa/decreti-direttoriali/2042771-decreto-direttoriale-6-ottobre-2021-modello-comunicazione-credito-d-imposta-per-ricerca-e-sviluppo-innovazione-tecnologica-design-e-ideazione-estetica" TargetMode="External"/><Relationship Id="rId4" Type="http://schemas.openxmlformats.org/officeDocument/2006/relationships/hyperlink" Target="https://www.mise.gov.it/index.php/it/93-normativa/decreti-direttoriali/2042769-decreto-direttoriale-6-ottobre-2021-modello-comunicazione-credito-d-imposta-beni-strumentali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mest.it/finanziamenti-pnrr/finanziamenti-agevolati-pnrr-nextgeneratione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1514578D-BDDB-47AB-8C25-05F9F8F17055}"/>
              </a:ext>
            </a:extLst>
          </p:cNvPr>
          <p:cNvSpPr txBox="1"/>
          <p:nvPr/>
        </p:nvSpPr>
        <p:spPr>
          <a:xfrm>
            <a:off x="611560" y="1268760"/>
            <a:ext cx="777686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PNRR: opportunità per le imprese </a:t>
            </a:r>
            <a:r>
              <a:rPr kumimoji="0" lang="it-IT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MISSIONE 1 E MISSIONE 4</a:t>
            </a:r>
            <a:endParaRPr kumimoji="0" lang="it-IT" sz="4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aprile 2022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Ore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10.00-12.00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="" xmlns:a16="http://schemas.microsoft.com/office/drawing/2014/main" id="{D0A31F59-150A-4A31-90E4-C8FF7335A4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085184"/>
            <a:ext cx="2736304" cy="142399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0550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1">
            <a:extLst>
              <a:ext uri="{FF2B5EF4-FFF2-40B4-BE49-F238E27FC236}">
                <a16:creationId xmlns="" xmlns:a16="http://schemas.microsoft.com/office/drawing/2014/main" id="{4FB1F741-AB73-4E2B-A5F6-B3BF62C9613A}"/>
              </a:ext>
            </a:extLst>
          </p:cNvPr>
          <p:cNvGrpSpPr/>
          <p:nvPr/>
        </p:nvGrpSpPr>
        <p:grpSpPr>
          <a:xfrm>
            <a:off x="932904" y="1963177"/>
            <a:ext cx="6058861" cy="3617137"/>
            <a:chOff x="576097" y="2664299"/>
            <a:chExt cx="6983733" cy="4076392"/>
          </a:xfrm>
        </p:grpSpPr>
        <p:sp>
          <p:nvSpPr>
            <p:cNvPr id="23" name="Rettangolo 22">
              <a:extLst>
                <a:ext uri="{FF2B5EF4-FFF2-40B4-BE49-F238E27FC236}">
                  <a16:creationId xmlns="" xmlns:a16="http://schemas.microsoft.com/office/drawing/2014/main" id="{52C8EAD0-37FB-49B3-9456-79D6E206D7DB}"/>
                </a:ext>
              </a:extLst>
            </p:cNvPr>
            <p:cNvSpPr/>
            <p:nvPr/>
          </p:nvSpPr>
          <p:spPr>
            <a:xfrm>
              <a:off x="576097" y="2664299"/>
              <a:ext cx="6983733" cy="4076392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CasellaDiTesto 23">
              <a:extLst>
                <a:ext uri="{FF2B5EF4-FFF2-40B4-BE49-F238E27FC236}">
                  <a16:creationId xmlns="" xmlns:a16="http://schemas.microsoft.com/office/drawing/2014/main" id="{7E3E46EB-6346-4C77-A21F-72E68F145097}"/>
                </a:ext>
              </a:extLst>
            </p:cNvPr>
            <p:cNvSpPr txBox="1"/>
            <p:nvPr/>
          </p:nvSpPr>
          <p:spPr>
            <a:xfrm>
              <a:off x="576097" y="2664299"/>
              <a:ext cx="6983733" cy="40763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t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50" b="1" dirty="0"/>
                <a:t>DECRETI ATTUATIVI:</a:t>
              </a:r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b="1" dirty="0"/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b="1" dirty="0"/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b="1" dirty="0"/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b="1" dirty="0"/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b="1" dirty="0"/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b="1" dirty="0"/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b="1" dirty="0"/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b="1" dirty="0"/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25" b="1" dirty="0"/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b="1" dirty="0"/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050" b="1" dirty="0"/>
            </a:p>
          </p:txBody>
        </p:sp>
      </p:grp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3E12F418-A333-48EA-947D-9C30C8E12DF8}"/>
              </a:ext>
            </a:extLst>
          </p:cNvPr>
          <p:cNvSpPr txBox="1"/>
          <p:nvPr/>
        </p:nvSpPr>
        <p:spPr>
          <a:xfrm>
            <a:off x="971600" y="0"/>
            <a:ext cx="803796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3300" dirty="0"/>
              <a:t>M1C2I5.2 – Competitività e resilienza delle filiere </a:t>
            </a:r>
            <a:r>
              <a:rPr lang="it-IT" sz="3300" dirty="0" smtClean="0"/>
              <a:t>produttive- Contratti di sviluppo</a:t>
            </a:r>
            <a:endParaRPr lang="it-IT" sz="3300" dirty="0"/>
          </a:p>
        </p:txBody>
      </p:sp>
      <p:sp>
        <p:nvSpPr>
          <p:cNvPr id="10" name="Rettangolo 8">
            <a:extLst>
              <a:ext uri="{FF2B5EF4-FFF2-40B4-BE49-F238E27FC236}">
                <a16:creationId xmlns="" xmlns:a16="http://schemas.microsoft.com/office/drawing/2014/main" id="{81EB470E-2712-48FE-A5E0-75DE90D403A1}"/>
              </a:ext>
            </a:extLst>
          </p:cNvPr>
          <p:cNvSpPr/>
          <p:nvPr/>
        </p:nvSpPr>
        <p:spPr>
          <a:xfrm>
            <a:off x="251520" y="1340768"/>
            <a:ext cx="6984775" cy="48245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endParaRPr lang="it-IT" sz="78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="" xmlns:a16="http://schemas.microsoft.com/office/drawing/2014/main" id="{ECA0D079-888E-441D-B6BF-AA6718D9D8C5}"/>
              </a:ext>
            </a:extLst>
          </p:cNvPr>
          <p:cNvSpPr txBox="1"/>
          <p:nvPr/>
        </p:nvSpPr>
        <p:spPr>
          <a:xfrm>
            <a:off x="251521" y="1387929"/>
            <a:ext cx="3816424" cy="3761126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9525">
              <a:spcBef>
                <a:spcPts val="649"/>
              </a:spcBef>
            </a:pPr>
            <a:r>
              <a:rPr lang="it-IT" sz="1400" b="1" spc="-11" dirty="0">
                <a:solidFill>
                  <a:schemeClr val="accent1"/>
                </a:solidFill>
                <a:cs typeface="Arial"/>
              </a:rPr>
              <a:t>Cosa finanzia: </a:t>
            </a:r>
            <a:endParaRPr lang="it-IT" sz="1400" b="1" spc="-11" dirty="0">
              <a:cs typeface="Arial"/>
            </a:endParaRPr>
          </a:p>
          <a:p>
            <a:pPr marL="9525" algn="just">
              <a:spcBef>
                <a:spcPts val="649"/>
              </a:spcBef>
            </a:pPr>
            <a:r>
              <a:rPr lang="it-IT" sz="1400" spc="-11" dirty="0">
                <a:cs typeface="Arial"/>
              </a:rPr>
              <a:t>L’intervento consiste nel sostegno finanziario alle imprese, attraverso lo strumento del </a:t>
            </a:r>
            <a:r>
              <a:rPr lang="it-IT" sz="1400" b="1" spc="-11" dirty="0">
                <a:solidFill>
                  <a:srgbClr val="C00000"/>
                </a:solidFill>
                <a:cs typeface="Arial"/>
              </a:rPr>
              <a:t>contratto di sviluppo</a:t>
            </a:r>
            <a:r>
              <a:rPr lang="it-IT" sz="1400" b="1" spc="-11" dirty="0">
                <a:cs typeface="Arial"/>
              </a:rPr>
              <a:t>, </a:t>
            </a:r>
            <a:r>
              <a:rPr lang="it-IT" sz="1400" spc="-11" dirty="0">
                <a:cs typeface="Arial"/>
              </a:rPr>
              <a:t>per progetti legati alle principali catene del valore strategiche, </a:t>
            </a:r>
            <a:r>
              <a:rPr lang="it-IT" sz="1400" b="1" spc="-11" dirty="0">
                <a:cs typeface="Arial"/>
              </a:rPr>
              <a:t>quali </a:t>
            </a:r>
            <a:r>
              <a:rPr lang="it-IT" sz="1400" b="1" spc="-11" dirty="0">
                <a:solidFill>
                  <a:srgbClr val="FF0000"/>
                </a:solidFill>
                <a:cs typeface="Arial"/>
              </a:rPr>
              <a:t>programmi di sviluppo industriale, programmi di sviluppo a tutela dell'ambiente, mobilità sostenibile e attività turistiche</a:t>
            </a:r>
            <a:r>
              <a:rPr lang="it-IT" sz="1400" b="1" spc="-11" dirty="0">
                <a:cs typeface="Arial"/>
              </a:rPr>
              <a:t>.</a:t>
            </a:r>
          </a:p>
          <a:p>
            <a:pPr marL="9525" algn="just">
              <a:spcBef>
                <a:spcPts val="649"/>
              </a:spcBef>
            </a:pPr>
            <a:r>
              <a:rPr lang="it-IT" sz="1400" spc="-11" dirty="0" smtClean="0">
                <a:cs typeface="Arial"/>
              </a:rPr>
              <a:t>È </a:t>
            </a:r>
            <a:r>
              <a:rPr lang="it-IT" sz="1400" spc="-11" dirty="0">
                <a:cs typeface="Arial"/>
              </a:rPr>
              <a:t>stato pubblicato il </a:t>
            </a:r>
            <a:r>
              <a:rPr lang="it-IT" sz="1400" b="1" spc="-11" dirty="0">
                <a:cs typeface="Arial"/>
              </a:rPr>
              <a:t>Decreto MISE 13 gennaio 2022 </a:t>
            </a:r>
            <a:r>
              <a:rPr lang="it-IT" sz="1400" spc="-11" dirty="0">
                <a:cs typeface="Arial"/>
              </a:rPr>
              <a:t>che fornisce le direttive necessarie per la ricezione e la valutazione delle istanze di Contratto di sviluppo. </a:t>
            </a:r>
            <a:r>
              <a:rPr lang="it-IT" sz="1400" b="1" spc="-11" dirty="0">
                <a:cs typeface="Arial"/>
              </a:rPr>
              <a:t>Le filiere interessate sono: a) agroindustria; b) design, moda e arredo; c) automotive; d) microelettronica e semiconduttori; e) metallo ed elettromeccanica; f) chimica/farmaceutica.</a:t>
            </a:r>
          </a:p>
          <a:p>
            <a:pPr marL="9525" algn="just">
              <a:spcBef>
                <a:spcPts val="649"/>
              </a:spcBef>
            </a:pPr>
            <a:endParaRPr lang="it-IT" sz="1400" spc="-11" dirty="0">
              <a:cs typeface="Arial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BB4878A3-B83B-4D92-B2E3-AE08EF9A2929}"/>
              </a:ext>
            </a:extLst>
          </p:cNvPr>
          <p:cNvSpPr/>
          <p:nvPr/>
        </p:nvSpPr>
        <p:spPr>
          <a:xfrm>
            <a:off x="4262985" y="1676826"/>
            <a:ext cx="2947425" cy="25442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 dirty="0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EF6BBEB2-9785-44DA-84DC-CFD15646D725}"/>
              </a:ext>
            </a:extLst>
          </p:cNvPr>
          <p:cNvSpPr txBox="1"/>
          <p:nvPr/>
        </p:nvSpPr>
        <p:spPr>
          <a:xfrm>
            <a:off x="5940152" y="1700808"/>
            <a:ext cx="1428522" cy="529472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9525">
              <a:spcBef>
                <a:spcPts val="649"/>
              </a:spcBef>
            </a:pPr>
            <a:r>
              <a:rPr lang="it-IT" sz="1200" b="1" spc="-11" dirty="0">
                <a:solidFill>
                  <a:schemeClr val="accent1"/>
                </a:solidFill>
                <a:cs typeface="Arial"/>
              </a:rPr>
              <a:t>Soggetti coinvolti   </a:t>
            </a:r>
          </a:p>
          <a:p>
            <a:pPr marL="9525">
              <a:spcBef>
                <a:spcPts val="649"/>
              </a:spcBef>
            </a:pPr>
            <a:r>
              <a:rPr lang="it-IT" sz="1200" b="1" spc="-11" dirty="0">
                <a:cs typeface="Arial"/>
              </a:rPr>
              <a:t>MISE, imprese</a:t>
            </a:r>
          </a:p>
        </p:txBody>
      </p:sp>
      <p:sp>
        <p:nvSpPr>
          <p:cNvPr id="17" name="object 5">
            <a:extLst>
              <a:ext uri="{FF2B5EF4-FFF2-40B4-BE49-F238E27FC236}">
                <a16:creationId xmlns="" xmlns:a16="http://schemas.microsoft.com/office/drawing/2014/main" id="{0832094E-EE42-4871-8B13-467D5261F763}"/>
              </a:ext>
            </a:extLst>
          </p:cNvPr>
          <p:cNvSpPr txBox="1"/>
          <p:nvPr/>
        </p:nvSpPr>
        <p:spPr>
          <a:xfrm>
            <a:off x="4295606" y="1700808"/>
            <a:ext cx="1428522" cy="529472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9525">
              <a:spcBef>
                <a:spcPts val="649"/>
              </a:spcBef>
            </a:pPr>
            <a:r>
              <a:rPr lang="it-IT" sz="1200" b="1" spc="-11" dirty="0">
                <a:solidFill>
                  <a:schemeClr val="accent1"/>
                </a:solidFill>
                <a:cs typeface="Arial"/>
              </a:rPr>
              <a:t>Erogazioni  </a:t>
            </a:r>
          </a:p>
          <a:p>
            <a:pPr marL="9525">
              <a:spcBef>
                <a:spcPts val="649"/>
              </a:spcBef>
            </a:pPr>
            <a:r>
              <a:rPr lang="it-IT" sz="1200" b="1" spc="-11" dirty="0">
                <a:cs typeface="Arial"/>
              </a:rPr>
              <a:t>750 milioni/EUR</a:t>
            </a:r>
            <a:endParaRPr lang="it-IT" sz="1200" spc="-11" dirty="0">
              <a:cs typeface="Arial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9F0C136D-7300-4E19-B6A0-0EF6DF796610}"/>
              </a:ext>
            </a:extLst>
          </p:cNvPr>
          <p:cNvSpPr txBox="1"/>
          <p:nvPr/>
        </p:nvSpPr>
        <p:spPr>
          <a:xfrm>
            <a:off x="4211960" y="2276872"/>
            <a:ext cx="2807558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spc="-11" dirty="0">
                <a:cs typeface="Arial"/>
              </a:rPr>
              <a:t>Traguardo: T2 2022</a:t>
            </a:r>
          </a:p>
          <a:p>
            <a:pPr algn="just"/>
            <a:r>
              <a:rPr lang="it-IT" sz="1200" b="1" dirty="0"/>
              <a:t>Entrata in vigore di un decreto comprendente la politica di investimento dei Contratti di Sviluppo</a:t>
            </a:r>
          </a:p>
          <a:p>
            <a:pPr algn="just"/>
            <a:endParaRPr lang="it-IT" sz="1200" b="1" dirty="0"/>
          </a:p>
          <a:p>
            <a:pPr algn="just"/>
            <a:r>
              <a:rPr lang="it-IT" sz="1200" b="1" spc="-11" dirty="0">
                <a:cs typeface="Arial"/>
              </a:rPr>
              <a:t>Obiettivo: T4 2022</a:t>
            </a:r>
          </a:p>
          <a:p>
            <a:pPr algn="just"/>
            <a:r>
              <a:rPr lang="it-IT" sz="1200" b="1" dirty="0"/>
              <a:t>Contratti di Sviluppo firmati (almeno 40</a:t>
            </a:r>
            <a:r>
              <a:rPr lang="it-IT" sz="1200" b="1" dirty="0" smtClean="0"/>
              <a:t>)</a:t>
            </a:r>
          </a:p>
          <a:p>
            <a:pPr algn="just"/>
            <a:endParaRPr lang="it-IT" sz="1050" b="1" dirty="0" smtClean="0"/>
          </a:p>
          <a:p>
            <a:pPr algn="just"/>
            <a:r>
              <a:rPr lang="it-IT" sz="1400" b="1" dirty="0" smtClean="0">
                <a:solidFill>
                  <a:srgbClr val="FF0000"/>
                </a:solidFill>
              </a:rPr>
              <a:t>La misura è gestita da </a:t>
            </a:r>
            <a:r>
              <a:rPr lang="it-IT" sz="1400" b="1" dirty="0" err="1" smtClean="0">
                <a:solidFill>
                  <a:srgbClr val="FF0000"/>
                </a:solidFill>
              </a:rPr>
              <a:t>Invitalia</a:t>
            </a:r>
            <a:endParaRPr lang="it-IT" sz="1400" dirty="0">
              <a:solidFill>
                <a:srgbClr val="FF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113815F9-6C0F-4C71-AC27-F9E13979E196}"/>
              </a:ext>
            </a:extLst>
          </p:cNvPr>
          <p:cNvSpPr txBox="1"/>
          <p:nvPr/>
        </p:nvSpPr>
        <p:spPr>
          <a:xfrm>
            <a:off x="251520" y="4869160"/>
            <a:ext cx="676273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È stato pubblicato il </a:t>
            </a:r>
            <a:r>
              <a:rPr lang="it-IT" sz="1400" b="1" dirty="0"/>
              <a:t>decreto direttoriale </a:t>
            </a:r>
            <a:r>
              <a:rPr lang="it-IT" sz="1400" dirty="0"/>
              <a:t>del 25 marzo </a:t>
            </a:r>
            <a:r>
              <a:rPr lang="it-IT" sz="1400" b="1" dirty="0">
                <a:solidFill>
                  <a:srgbClr val="C00000"/>
                </a:solidFill>
              </a:rPr>
              <a:t>sulle modalità di accesso ai contratti di sviluppo. </a:t>
            </a:r>
            <a:r>
              <a:rPr lang="it-IT" sz="1400" dirty="0"/>
              <a:t>Le domande di agevolazione potranno essere presentate ad </a:t>
            </a:r>
            <a:r>
              <a:rPr lang="it-IT" sz="1400" b="1" dirty="0"/>
              <a:t>Invitalia </a:t>
            </a:r>
            <a:r>
              <a:rPr lang="it-IT" sz="1400" dirty="0"/>
              <a:t>a partire </a:t>
            </a:r>
            <a:r>
              <a:rPr lang="it-IT" sz="1400" b="1" dirty="0"/>
              <a:t>dall’11 </a:t>
            </a:r>
            <a:r>
              <a:rPr lang="it-IT" sz="1400" b="1" dirty="0" smtClean="0"/>
              <a:t>aprile. </a:t>
            </a:r>
            <a:r>
              <a:rPr lang="it-IT" sz="1400" dirty="0" smtClean="0"/>
              <a:t>Lo </a:t>
            </a:r>
            <a:r>
              <a:rPr lang="it-IT" sz="1400" dirty="0"/>
              <a:t>sportello è aperto:</a:t>
            </a:r>
          </a:p>
          <a:p>
            <a:r>
              <a:rPr lang="it-IT" sz="1400" b="1" dirty="0"/>
              <a:t>1)  a nuove domande </a:t>
            </a:r>
            <a:r>
              <a:rPr lang="it-IT" sz="1400" dirty="0"/>
              <a:t>di Contratto di sviluppo</a:t>
            </a:r>
            <a:r>
              <a:rPr lang="it-IT" sz="1400" b="1" dirty="0"/>
              <a:t>; </a:t>
            </a:r>
            <a:br>
              <a:rPr lang="it-IT" sz="1400" b="1" dirty="0"/>
            </a:br>
            <a:r>
              <a:rPr lang="it-IT" sz="1400" b="1" dirty="0"/>
              <a:t>2) a domande di Contratto di sviluppo già presentate </a:t>
            </a:r>
            <a:r>
              <a:rPr lang="it-IT" sz="1400" dirty="0"/>
              <a:t>(per programmi di sviluppo avviati dopo il 1° febbraio 2020) al soggetto gestore il cui iter agevolativo risulti sospeso per carenza di risorse finanziarie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="" xmlns:a16="http://schemas.microsoft.com/office/drawing/2014/main" id="{A9960428-3822-B743-97AF-F29EB84D5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19" name="Rettangolo con angoli arrotondati 6">
            <a:extLst>
              <a:ext uri="{FF2B5EF4-FFF2-40B4-BE49-F238E27FC236}">
                <a16:creationId xmlns="" xmlns:a16="http://schemas.microsoft.com/office/drawing/2014/main" id="{1DCA3145-5FD2-234F-9351-77BC83774702}"/>
              </a:ext>
            </a:extLst>
          </p:cNvPr>
          <p:cNvSpPr/>
          <p:nvPr/>
        </p:nvSpPr>
        <p:spPr>
          <a:xfrm>
            <a:off x="7309026" y="2031154"/>
            <a:ext cx="1770606" cy="79641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b="1" dirty="0">
                <a:solidFill>
                  <a:schemeClr val="tx1"/>
                </a:solidFill>
              </a:rPr>
              <a:t>2. POSSIBILI OPPORTUNITÀ PER LE MPMI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77225BF8-172F-4098-B908-00029B360AAE}"/>
              </a:ext>
            </a:extLst>
          </p:cNvPr>
          <p:cNvSpPr txBox="1"/>
          <p:nvPr/>
        </p:nvSpPr>
        <p:spPr>
          <a:xfrm>
            <a:off x="7296329" y="5374912"/>
            <a:ext cx="18476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/>
            <a:r>
              <a:rPr lang="it-IT" sz="1050" b="1" dirty="0">
                <a:solidFill>
                  <a:srgbClr val="FF0000"/>
                </a:solidFill>
              </a:rPr>
              <a:t>Misura già attiva!</a:t>
            </a:r>
          </a:p>
          <a:p>
            <a:pPr marL="214313" indent="-214313"/>
            <a:endParaRPr lang="it-IT" sz="1050" b="1" dirty="0">
              <a:solidFill>
                <a:srgbClr val="FF0000"/>
              </a:solidFill>
            </a:endParaRPr>
          </a:p>
        </p:txBody>
      </p:sp>
      <p:pic>
        <p:nvPicPr>
          <p:cNvPr id="20" name="Picture 2">
            <a:extLst>
              <a:ext uri="{FF2B5EF4-FFF2-40B4-BE49-F238E27FC236}">
                <a16:creationId xmlns="" xmlns:a16="http://schemas.microsoft.com/office/drawing/2014/main" id="{7F275155-9C85-4155-8EAC-F566F0136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6732" y="4869160"/>
            <a:ext cx="540060" cy="476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3289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>
            <a:extLst>
              <a:ext uri="{FF2B5EF4-FFF2-40B4-BE49-F238E27FC236}">
                <a16:creationId xmlns="" xmlns:a16="http://schemas.microsoft.com/office/drawing/2014/main" id="{CA8A0C9E-9F7C-47F5-B575-888DA5AFB7F6}"/>
              </a:ext>
            </a:extLst>
          </p:cNvPr>
          <p:cNvGraphicFramePr/>
          <p:nvPr/>
        </p:nvGraphicFramePr>
        <p:xfrm>
          <a:off x="899592" y="1556793"/>
          <a:ext cx="7128792" cy="4237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A7CB0666-D676-488F-9000-7E3B2E8EE210}"/>
              </a:ext>
            </a:extLst>
          </p:cNvPr>
          <p:cNvSpPr txBox="1"/>
          <p:nvPr/>
        </p:nvSpPr>
        <p:spPr>
          <a:xfrm>
            <a:off x="1835696" y="116632"/>
            <a:ext cx="70936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3000" dirty="0"/>
              <a:t>M1C2I5.2 Investimenti ammissibili per progetti produttivi (1/3)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6D20E605-07DB-9E4D-A7BA-2816DF1F3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9152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>
            <a:extLst>
              <a:ext uri="{FF2B5EF4-FFF2-40B4-BE49-F238E27FC236}">
                <a16:creationId xmlns="" xmlns:a16="http://schemas.microsoft.com/office/drawing/2014/main" id="{CA8A0C9E-9F7C-47F5-B575-888DA5AFB7F6}"/>
              </a:ext>
            </a:extLst>
          </p:cNvPr>
          <p:cNvGraphicFramePr/>
          <p:nvPr/>
        </p:nvGraphicFramePr>
        <p:xfrm>
          <a:off x="1043608" y="1484785"/>
          <a:ext cx="7416824" cy="4309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A7CB0666-D676-488F-9000-7E3B2E8EE210}"/>
              </a:ext>
            </a:extLst>
          </p:cNvPr>
          <p:cNvSpPr txBox="1"/>
          <p:nvPr/>
        </p:nvSpPr>
        <p:spPr>
          <a:xfrm>
            <a:off x="2699792" y="109081"/>
            <a:ext cx="62903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3000" dirty="0"/>
              <a:t>M1C2I5.2 Investimenti ammissibili per progetti di R&amp;S e innovazione (2/3)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69EDE4BB-1D61-A049-8915-87EB770FA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7034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A7CB0666-D676-488F-9000-7E3B2E8EE210}"/>
              </a:ext>
            </a:extLst>
          </p:cNvPr>
          <p:cNvSpPr txBox="1"/>
          <p:nvPr/>
        </p:nvSpPr>
        <p:spPr>
          <a:xfrm>
            <a:off x="1223120" y="332656"/>
            <a:ext cx="792088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3000" dirty="0" smtClean="0"/>
              <a:t>M1C2 PNC – Accordi per l’innovazione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49454D2B-B95E-3B49-BF10-F0C6D647D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13" name="Rettangolo 8">
            <a:extLst>
              <a:ext uri="{FF2B5EF4-FFF2-40B4-BE49-F238E27FC236}">
                <a16:creationId xmlns="" xmlns:a16="http://schemas.microsoft.com/office/drawing/2014/main" id="{81EB470E-2712-48FE-A5E0-75DE90D403A1}"/>
              </a:ext>
            </a:extLst>
          </p:cNvPr>
          <p:cNvSpPr/>
          <p:nvPr/>
        </p:nvSpPr>
        <p:spPr>
          <a:xfrm>
            <a:off x="179512" y="1268760"/>
            <a:ext cx="8712968" cy="51125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it-IT" sz="105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="" xmlns:a16="http://schemas.microsoft.com/office/drawing/2014/main" id="{ECA0D079-888E-441D-B6BF-AA6718D9D8C5}"/>
              </a:ext>
            </a:extLst>
          </p:cNvPr>
          <p:cNvSpPr txBox="1"/>
          <p:nvPr/>
        </p:nvSpPr>
        <p:spPr>
          <a:xfrm>
            <a:off x="395537" y="1700808"/>
            <a:ext cx="4758980" cy="3288721"/>
          </a:xfrm>
          <a:prstGeom prst="rect">
            <a:avLst/>
          </a:prstGeom>
          <a:noFill/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it-IT" sz="1600" b="1" spc="-15" dirty="0">
                <a:solidFill>
                  <a:schemeClr val="accent1"/>
                </a:solidFill>
                <a:cs typeface="Arial"/>
              </a:rPr>
              <a:t>Cosa finanzia: </a:t>
            </a:r>
            <a:endParaRPr lang="it-IT" sz="1400" b="1" spc="-15" dirty="0">
              <a:solidFill>
                <a:schemeClr val="accent1"/>
              </a:solidFill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865"/>
              </a:spcBef>
            </a:pPr>
            <a:r>
              <a:rPr lang="it-IT" sz="1400" spc="-15" dirty="0">
                <a:cs typeface="Arial"/>
              </a:rPr>
              <a:t>Progetti riguardanti </a:t>
            </a:r>
            <a:r>
              <a:rPr lang="it-IT" sz="1400" b="1" spc="-15" dirty="0">
                <a:cs typeface="Arial"/>
              </a:rPr>
              <a:t>attività di ricerca industriale e di sviluppo sperimentale </a:t>
            </a:r>
            <a:r>
              <a:rPr lang="it-IT" sz="1400" spc="-15" dirty="0">
                <a:cs typeface="Arial"/>
              </a:rPr>
              <a:t>finalizzate alla realizzazione di nuovi prodotti, processi o servizi o al notevole miglioramento di prodotti, processi o servizi esistenti, tramite lo sviluppo delle tecnologie abilitanti fondamentali (</a:t>
            </a:r>
            <a:r>
              <a:rPr lang="it-IT" sz="1400" spc="-15" dirty="0" err="1">
                <a:cs typeface="Arial"/>
              </a:rPr>
              <a:t>KETs</a:t>
            </a:r>
            <a:r>
              <a:rPr lang="it-IT" sz="1400" spc="-15" dirty="0">
                <a:cs typeface="Arial"/>
              </a:rPr>
              <a:t>). Di interesse del settore troviamo: </a:t>
            </a:r>
          </a:p>
          <a:p>
            <a:pPr marL="12700" algn="just">
              <a:spcBef>
                <a:spcPts val="865"/>
              </a:spcBef>
            </a:pPr>
            <a:r>
              <a:rPr lang="it-IT" sz="1400" b="1" spc="-15" dirty="0">
                <a:solidFill>
                  <a:srgbClr val="FF0000"/>
                </a:solidFill>
                <a:cs typeface="Arial"/>
              </a:rPr>
              <a:t>Tecnologie di fabbricazione;  Tecnologie digitali fondamentali, comprese le tecnologie quantistiche;  Tecnologie abilitanti emergenti;  Materiali avanzati;  Intelligenza artificiale e robotica. </a:t>
            </a:r>
          </a:p>
          <a:p>
            <a:pPr marL="12700" algn="just">
              <a:lnSpc>
                <a:spcPct val="100000"/>
              </a:lnSpc>
              <a:spcBef>
                <a:spcPts val="865"/>
              </a:spcBef>
            </a:pPr>
            <a:r>
              <a:rPr lang="it-IT" sz="1400" spc="-15" dirty="0">
                <a:cs typeface="Arial"/>
              </a:rPr>
              <a:t>I progetti di ricerca e sviluppo devono prevedere spese e costi ammissibili non inferiori a </a:t>
            </a:r>
            <a:r>
              <a:rPr lang="it-IT" sz="1400" b="1" spc="-15" dirty="0">
                <a:cs typeface="Arial"/>
              </a:rPr>
              <a:t>5 milioni/EUR</a:t>
            </a:r>
            <a:r>
              <a:rPr lang="it-IT" sz="1400" spc="-15" dirty="0">
                <a:cs typeface="Arial"/>
              </a:rPr>
              <a:t>, avere una durata non superiore a </a:t>
            </a:r>
            <a:r>
              <a:rPr lang="it-IT" sz="1400" b="1" spc="-15" dirty="0">
                <a:cs typeface="Arial"/>
              </a:rPr>
              <a:t>36 mesi</a:t>
            </a:r>
            <a:r>
              <a:rPr lang="it-IT" sz="1400" spc="-15" dirty="0">
                <a:cs typeface="Arial"/>
              </a:rPr>
              <a:t> ed essere avviati </a:t>
            </a:r>
            <a:r>
              <a:rPr lang="it-IT" sz="1400" b="1" spc="-15" dirty="0">
                <a:cs typeface="Arial"/>
              </a:rPr>
              <a:t>successivamente alla presentazione della domanda di agevolazioni al MISE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="" xmlns:a16="http://schemas.microsoft.com/office/drawing/2014/main" id="{BB4878A3-B83B-4D92-B2E3-AE08EF9A2929}"/>
              </a:ext>
            </a:extLst>
          </p:cNvPr>
          <p:cNvSpPr/>
          <p:nvPr/>
        </p:nvSpPr>
        <p:spPr>
          <a:xfrm>
            <a:off x="5292080" y="1412776"/>
            <a:ext cx="3600399" cy="4896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EF6BBEB2-9785-44DA-84DC-CFD15646D725}"/>
              </a:ext>
            </a:extLst>
          </p:cNvPr>
          <p:cNvSpPr txBox="1"/>
          <p:nvPr/>
        </p:nvSpPr>
        <p:spPr>
          <a:xfrm>
            <a:off x="7135183" y="1772817"/>
            <a:ext cx="1571098" cy="68800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it-IT" sz="1600" b="1" spc="-15" dirty="0">
                <a:solidFill>
                  <a:srgbClr val="FF0000"/>
                </a:solidFill>
                <a:cs typeface="Arial"/>
              </a:rPr>
              <a:t>Soggetti coinvolti   </a:t>
            </a: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it-IT" sz="1400" b="1" spc="-15" dirty="0">
                <a:cs typeface="Arial"/>
              </a:rPr>
              <a:t>MISE, imprese</a:t>
            </a:r>
          </a:p>
        </p:txBody>
      </p:sp>
      <p:sp>
        <p:nvSpPr>
          <p:cNvPr id="17" name="object 5">
            <a:extLst>
              <a:ext uri="{FF2B5EF4-FFF2-40B4-BE49-F238E27FC236}">
                <a16:creationId xmlns="" xmlns:a16="http://schemas.microsoft.com/office/drawing/2014/main" id="{0832094E-EE42-4871-8B13-467D5261F763}"/>
              </a:ext>
            </a:extLst>
          </p:cNvPr>
          <p:cNvSpPr txBox="1"/>
          <p:nvPr/>
        </p:nvSpPr>
        <p:spPr>
          <a:xfrm>
            <a:off x="5652120" y="1772816"/>
            <a:ext cx="1571098" cy="68800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it-IT" sz="1600" b="1" spc="-15" dirty="0">
                <a:solidFill>
                  <a:srgbClr val="FF0000"/>
                </a:solidFill>
                <a:cs typeface="Arial"/>
              </a:rPr>
              <a:t>Erogazioni  </a:t>
            </a: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it-IT" sz="1400" b="1" spc="-15" dirty="0">
                <a:cs typeface="Arial"/>
              </a:rPr>
              <a:t>1 miliardi/EUR</a:t>
            </a:r>
            <a:endParaRPr lang="it-IT" sz="1400" spc="-15" dirty="0">
              <a:cs typeface="Arial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9F0C136D-7300-4E19-B6A0-0EF6DF796610}"/>
              </a:ext>
            </a:extLst>
          </p:cNvPr>
          <p:cNvSpPr txBox="1"/>
          <p:nvPr/>
        </p:nvSpPr>
        <p:spPr>
          <a:xfrm>
            <a:off x="5583089" y="2492896"/>
            <a:ext cx="312319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spc="-15" dirty="0">
                <a:cs typeface="Arial"/>
              </a:rPr>
              <a:t>Attuazione: </a:t>
            </a:r>
          </a:p>
          <a:p>
            <a:pPr algn="just"/>
            <a:endParaRPr lang="it-IT" sz="1600" b="1" i="0" spc="-15" dirty="0">
              <a:solidFill>
                <a:srgbClr val="333333"/>
              </a:solidFill>
              <a:effectLst/>
              <a:latin typeface="+mj-lt"/>
              <a:cs typeface="Arial"/>
            </a:endParaRPr>
          </a:p>
          <a:p>
            <a:pPr marL="285750" indent="-285750" algn="just">
              <a:buFontTx/>
              <a:buChar char="-"/>
            </a:pPr>
            <a:r>
              <a:rPr lang="it-IT" sz="1400" b="1" i="0" u="sng" dirty="0" smtClean="0">
                <a:solidFill>
                  <a:srgbClr val="333333"/>
                </a:solidFill>
                <a:effectLst/>
                <a:latin typeface="+mj-lt"/>
                <a:hlinkClick r:id="rId3"/>
              </a:rPr>
              <a:t>Il </a:t>
            </a:r>
            <a:r>
              <a:rPr lang="it-IT" sz="1400" b="1" i="0" u="sng" dirty="0">
                <a:solidFill>
                  <a:srgbClr val="333333"/>
                </a:solidFill>
                <a:effectLst/>
                <a:latin typeface="+mj-lt"/>
                <a:hlinkClick r:id="rId3"/>
              </a:rPr>
              <a:t>decreto 31 dicembre 2021</a:t>
            </a:r>
            <a:r>
              <a:rPr lang="it-IT" sz="1400" b="0" i="0" dirty="0">
                <a:solidFill>
                  <a:srgbClr val="333333"/>
                </a:solidFill>
                <a:effectLst/>
                <a:latin typeface="+mj-lt"/>
              </a:rPr>
              <a:t> </a:t>
            </a:r>
            <a:r>
              <a:rPr lang="it-IT" sz="1400" b="1" i="0" dirty="0" smtClean="0">
                <a:effectLst/>
                <a:latin typeface="+mj-lt"/>
              </a:rPr>
              <a:t>ridefinisce </a:t>
            </a:r>
            <a:r>
              <a:rPr lang="it-IT" sz="1400" b="1" i="0" dirty="0">
                <a:effectLst/>
                <a:latin typeface="+mj-lt"/>
              </a:rPr>
              <a:t>le procedure per la concessione ed erogazione delle </a:t>
            </a:r>
            <a:r>
              <a:rPr lang="it-IT" sz="1400" b="1" i="0" dirty="0" smtClean="0">
                <a:effectLst/>
                <a:latin typeface="+mj-lt"/>
              </a:rPr>
              <a:t>agevolazioni</a:t>
            </a:r>
            <a:r>
              <a:rPr lang="it-IT" sz="1400" dirty="0" smtClean="0"/>
              <a:t> </a:t>
            </a:r>
            <a:endParaRPr lang="it-IT" sz="1400" dirty="0" smtClean="0"/>
          </a:p>
          <a:p>
            <a:pPr marL="285750" indent="-285750" algn="just">
              <a:buFontTx/>
              <a:buChar char="-"/>
            </a:pPr>
            <a:endParaRPr lang="it-IT" sz="1400" dirty="0" smtClean="0"/>
          </a:p>
          <a:p>
            <a:pPr marL="285750" indent="-285750" algn="just">
              <a:buFontTx/>
              <a:buChar char="-"/>
            </a:pPr>
            <a:endParaRPr lang="it-IT" sz="1400" dirty="0" smtClean="0"/>
          </a:p>
          <a:p>
            <a:pPr marL="285750" indent="-285750" algn="just">
              <a:buFontTx/>
              <a:buChar char="-"/>
            </a:pPr>
            <a:endParaRPr lang="it-IT" sz="1400" dirty="0" smtClean="0"/>
          </a:p>
          <a:p>
            <a:pPr marL="285750" indent="-285750" algn="just">
              <a:buFontTx/>
              <a:buChar char="-"/>
            </a:pPr>
            <a:r>
              <a:rPr lang="it-IT" sz="1400" dirty="0" smtClean="0"/>
              <a:t>Dall’</a:t>
            </a:r>
            <a:r>
              <a:rPr lang="it-IT" sz="1400" b="1" dirty="0" smtClean="0"/>
              <a:t>11 </a:t>
            </a:r>
            <a:r>
              <a:rPr lang="it-IT" sz="1400" b="1" dirty="0" smtClean="0"/>
              <a:t>maggio </a:t>
            </a:r>
            <a:r>
              <a:rPr lang="it-IT" sz="1400" dirty="0" smtClean="0"/>
              <a:t>la domanda per gli incentivi. </a:t>
            </a:r>
          </a:p>
          <a:p>
            <a:pPr marL="285750" indent="-285750" algn="just">
              <a:buFontTx/>
              <a:buChar char="-"/>
            </a:pPr>
            <a:r>
              <a:rPr lang="it-IT" sz="1400" b="1" i="0" dirty="0" smtClean="0">
                <a:effectLst/>
              </a:rPr>
              <a:t>Per </a:t>
            </a:r>
            <a:r>
              <a:rPr lang="it-IT" sz="1400" b="1" i="0" dirty="0">
                <a:effectLst/>
              </a:rPr>
              <a:t>approfondire si rimanda alla </a:t>
            </a:r>
            <a:r>
              <a:rPr lang="it-IT" sz="1400" b="1" i="0" u="sng" dirty="0">
                <a:solidFill>
                  <a:srgbClr val="333333"/>
                </a:solidFill>
                <a:effectLst/>
                <a:hlinkClick r:id="rId4"/>
              </a:rPr>
              <a:t>pagina web dedicata</a:t>
            </a:r>
            <a:r>
              <a:rPr lang="it-IT" sz="1400" b="0" i="0" dirty="0">
                <a:solidFill>
                  <a:srgbClr val="333333"/>
                </a:solidFill>
                <a:effectLst/>
              </a:rPr>
              <a:t> </a:t>
            </a:r>
            <a:endParaRPr lang="it-IT" sz="1400" b="1" spc="-15" dirty="0">
              <a:cs typeface="Arial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="" xmlns:a16="http://schemas.microsoft.com/office/drawing/2014/main" id="{7F275155-9C85-4155-8EAC-F566F0136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4005064"/>
            <a:ext cx="540060" cy="476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8259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6473CA59-235D-436E-9082-92E009E5E9E6}"/>
              </a:ext>
            </a:extLst>
          </p:cNvPr>
          <p:cNvSpPr txBox="1"/>
          <p:nvPr/>
        </p:nvSpPr>
        <p:spPr>
          <a:xfrm>
            <a:off x="2195736" y="0"/>
            <a:ext cx="694826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3300" dirty="0"/>
              <a:t>M1C3  - </a:t>
            </a:r>
            <a:r>
              <a:rPr lang="it-IT" sz="3300" dirty="0" smtClean="0"/>
              <a:t>Gli </a:t>
            </a:r>
            <a:r>
              <a:rPr lang="it-IT" sz="3300" dirty="0"/>
              <a:t>investimenti in turismo e cultura</a:t>
            </a:r>
          </a:p>
        </p:txBody>
      </p:sp>
      <p:graphicFrame>
        <p:nvGraphicFramePr>
          <p:cNvPr id="15" name="Diagramma 14">
            <a:extLst>
              <a:ext uri="{FF2B5EF4-FFF2-40B4-BE49-F238E27FC236}">
                <a16:creationId xmlns="" xmlns:a16="http://schemas.microsoft.com/office/drawing/2014/main" id="{38B7E89E-0E81-4DC5-BFF8-7B645AA25E81}"/>
              </a:ext>
            </a:extLst>
          </p:cNvPr>
          <p:cNvGraphicFramePr/>
          <p:nvPr/>
        </p:nvGraphicFramePr>
        <p:xfrm>
          <a:off x="395536" y="1124744"/>
          <a:ext cx="590465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E50836B5-ED50-4E33-B0E2-8DB0B3618860}"/>
              </a:ext>
            </a:extLst>
          </p:cNvPr>
          <p:cNvSpPr txBox="1"/>
          <p:nvPr/>
        </p:nvSpPr>
        <p:spPr>
          <a:xfrm>
            <a:off x="7560332" y="1790818"/>
            <a:ext cx="54781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50" dirty="0"/>
              <a:t>  </a:t>
            </a:r>
          </a:p>
        </p:txBody>
      </p:sp>
      <p:sp>
        <p:nvSpPr>
          <p:cNvPr id="10" name="Ovale 9">
            <a:extLst>
              <a:ext uri="{FF2B5EF4-FFF2-40B4-BE49-F238E27FC236}">
                <a16:creationId xmlns="" xmlns:a16="http://schemas.microsoft.com/office/drawing/2014/main" id="{DC551627-4F0D-4C86-9D89-D82F93DF2517}"/>
              </a:ext>
            </a:extLst>
          </p:cNvPr>
          <p:cNvSpPr/>
          <p:nvPr/>
        </p:nvSpPr>
        <p:spPr>
          <a:xfrm>
            <a:off x="6588224" y="1844824"/>
            <a:ext cx="1900554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b="1" dirty="0">
                <a:solidFill>
                  <a:srgbClr val="C00000"/>
                </a:solidFill>
              </a:rPr>
              <a:t>Comuni: Soggetti proponenti</a:t>
            </a:r>
          </a:p>
          <a:p>
            <a:pPr algn="ctr"/>
            <a:endParaRPr lang="it-IT" sz="1500" b="1" dirty="0">
              <a:solidFill>
                <a:srgbClr val="C00000"/>
              </a:solidFill>
            </a:endParaRPr>
          </a:p>
          <a:p>
            <a:pPr algn="ctr"/>
            <a:r>
              <a:rPr lang="it-IT" sz="1500" b="1" dirty="0">
                <a:solidFill>
                  <a:srgbClr val="C00000"/>
                </a:solidFill>
              </a:rPr>
              <a:t>Imprese: fornitrici di lavori e servizi 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E50836B5-ED50-4E33-B0E2-8DB0B3618860}"/>
              </a:ext>
            </a:extLst>
          </p:cNvPr>
          <p:cNvSpPr txBox="1"/>
          <p:nvPr/>
        </p:nvSpPr>
        <p:spPr>
          <a:xfrm>
            <a:off x="7662406" y="4479115"/>
            <a:ext cx="47140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50" dirty="0"/>
              <a:t>  </a:t>
            </a:r>
          </a:p>
        </p:txBody>
      </p:sp>
      <p:sp>
        <p:nvSpPr>
          <p:cNvPr id="13" name="Ovale 12">
            <a:extLst>
              <a:ext uri="{FF2B5EF4-FFF2-40B4-BE49-F238E27FC236}">
                <a16:creationId xmlns="" xmlns:a16="http://schemas.microsoft.com/office/drawing/2014/main" id="{DC551627-4F0D-4C86-9D89-D82F93DF2517}"/>
              </a:ext>
            </a:extLst>
          </p:cNvPr>
          <p:cNvSpPr/>
          <p:nvPr/>
        </p:nvSpPr>
        <p:spPr>
          <a:xfrm>
            <a:off x="6721896" y="4653136"/>
            <a:ext cx="1458162" cy="15996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b="1" dirty="0">
                <a:solidFill>
                  <a:srgbClr val="C00000"/>
                </a:solidFill>
              </a:rPr>
              <a:t>Imprese: titolari /</a:t>
            </a:r>
          </a:p>
          <a:p>
            <a:pPr algn="ctr"/>
            <a:r>
              <a:rPr lang="it-IT" sz="1500" b="1" dirty="0">
                <a:solidFill>
                  <a:srgbClr val="C00000"/>
                </a:solidFill>
              </a:rPr>
              <a:t>co-titolari degli interventi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95456DCD-8E52-0540-91FE-0EB450EDC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8920" y="6356350"/>
            <a:ext cx="2133600" cy="365125"/>
          </a:xfrm>
        </p:spPr>
        <p:txBody>
          <a:bodyPr/>
          <a:lstStyle/>
          <a:p>
            <a:fld id="{55BED163-8C40-584A-9EF2-4FA90F06BBCD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92334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6473CA59-235D-436E-9082-92E009E5E9E6}"/>
              </a:ext>
            </a:extLst>
          </p:cNvPr>
          <p:cNvSpPr txBox="1"/>
          <p:nvPr/>
        </p:nvSpPr>
        <p:spPr>
          <a:xfrm>
            <a:off x="1907704" y="116632"/>
            <a:ext cx="723629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3300" dirty="0"/>
              <a:t>M1C3I2.1 Piano Nazionale Borghi </a:t>
            </a:r>
            <a:r>
              <a:rPr lang="it-IT" sz="3300" dirty="0" smtClean="0"/>
              <a:t>– Erogazioni-</a:t>
            </a:r>
            <a:endParaRPr lang="it-IT" sz="3300" dirty="0"/>
          </a:p>
        </p:txBody>
      </p:sp>
      <p:graphicFrame>
        <p:nvGraphicFramePr>
          <p:cNvPr id="9" name="Grafico 8">
            <a:extLst>
              <a:ext uri="{FF2B5EF4-FFF2-40B4-BE49-F238E27FC236}">
                <a16:creationId xmlns="" xmlns:a16="http://schemas.microsoft.com/office/drawing/2014/main" id="{AF6BD87E-C135-4C85-BBFC-2FE292F2869D}"/>
              </a:ext>
            </a:extLst>
          </p:cNvPr>
          <p:cNvGraphicFramePr>
            <a:graphicFrameLocks/>
          </p:cNvGraphicFramePr>
          <p:nvPr/>
        </p:nvGraphicFramePr>
        <p:xfrm>
          <a:off x="611560" y="1412776"/>
          <a:ext cx="7038782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AE15384D-1336-4CCE-9958-99D7C49F664C}"/>
              </a:ext>
            </a:extLst>
          </p:cNvPr>
          <p:cNvSpPr txBox="1"/>
          <p:nvPr/>
        </p:nvSpPr>
        <p:spPr>
          <a:xfrm>
            <a:off x="5724128" y="6093296"/>
            <a:ext cx="22682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b="1" i="1" dirty="0"/>
              <a:t>**I valori sono espressi in milioni/EUR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AC6DA004-D486-9C44-BF85-51C422DB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716016" y="177281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Misura non ancora partita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372200" y="378904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Bandi chiusi</a:t>
            </a:r>
            <a:endParaRPr lang="it-IT" b="1" dirty="0"/>
          </a:p>
        </p:txBody>
      </p:sp>
    </p:spTree>
    <p:extLst>
      <p:ext uri="{BB962C8B-B14F-4D97-AF65-F5344CB8AC3E}">
        <p14:creationId xmlns="" xmlns:p14="http://schemas.microsoft.com/office/powerpoint/2010/main" val="282889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6473CA59-235D-436E-9082-92E009E5E9E6}"/>
              </a:ext>
            </a:extLst>
          </p:cNvPr>
          <p:cNvSpPr txBox="1"/>
          <p:nvPr/>
        </p:nvSpPr>
        <p:spPr>
          <a:xfrm>
            <a:off x="3275857" y="0"/>
            <a:ext cx="586814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3300" dirty="0"/>
              <a:t>M1C3I2.1 Piano Nazionale Borghi – Attuazione (1) 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212D083-09D5-4284-9B4F-9D33CCC4BFD6}"/>
              </a:ext>
            </a:extLst>
          </p:cNvPr>
          <p:cNvSpPr/>
          <p:nvPr/>
        </p:nvSpPr>
        <p:spPr>
          <a:xfrm>
            <a:off x="1459765" y="1920480"/>
            <a:ext cx="6224471" cy="602542"/>
          </a:xfrm>
          <a:prstGeom prst="rect">
            <a:avLst/>
          </a:prstGeom>
          <a:solidFill>
            <a:schemeClr val="tx2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00" b="1" dirty="0"/>
              <a:t>21 BORGHI PILOTA</a:t>
            </a:r>
          </a:p>
          <a:p>
            <a:pPr algn="ctr"/>
            <a:r>
              <a:rPr lang="it-IT" sz="1050" b="1" dirty="0"/>
              <a:t>420 milioni/EUR</a:t>
            </a:r>
            <a:r>
              <a:rPr lang="it-IT" sz="1050" b="1" dirty="0">
                <a:sym typeface="Wingdings" panose="05000000000000000000" pitchFamily="2" charset="2"/>
              </a:rPr>
              <a:t> = 20 milioni/EUR a borgo</a:t>
            </a:r>
            <a:endParaRPr lang="it-IT" sz="1050" b="1" dirty="0"/>
          </a:p>
        </p:txBody>
      </p:sp>
      <p:graphicFrame>
        <p:nvGraphicFramePr>
          <p:cNvPr id="8" name="Diagramma 7">
            <a:extLst>
              <a:ext uri="{FF2B5EF4-FFF2-40B4-BE49-F238E27FC236}">
                <a16:creationId xmlns="" xmlns:a16="http://schemas.microsoft.com/office/drawing/2014/main" id="{A9B5AF0D-B1BC-4FB0-A717-5CE0763A6DF4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631725798"/>
              </p:ext>
            </p:extLst>
          </p:nvPr>
        </p:nvGraphicFramePr>
        <p:xfrm>
          <a:off x="410343" y="2632587"/>
          <a:ext cx="5745833" cy="3244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8F7F11F-9FC2-924F-8E7D-3C4857E3B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9" name="Rettangolo con angoli arrotondati 6">
            <a:extLst>
              <a:ext uri="{FF2B5EF4-FFF2-40B4-BE49-F238E27FC236}">
                <a16:creationId xmlns="" xmlns:a16="http://schemas.microsoft.com/office/drawing/2014/main" id="{1DCA3145-5FD2-234F-9351-77BC83774702}"/>
              </a:ext>
            </a:extLst>
          </p:cNvPr>
          <p:cNvSpPr/>
          <p:nvPr/>
        </p:nvSpPr>
        <p:spPr>
          <a:xfrm>
            <a:off x="6916194" y="2609563"/>
            <a:ext cx="1770606" cy="79641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b="1" dirty="0">
                <a:solidFill>
                  <a:schemeClr val="tx1"/>
                </a:solidFill>
              </a:rPr>
              <a:t>2. POSSIBILI OPPORTUNITÀ PER LE MPMI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6914213" y="4015973"/>
            <a:ext cx="18859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50" b="1" dirty="0"/>
              <a:t>Attraverso partenariati strutturati  con gli EELL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914213" y="4500721"/>
            <a:ext cx="188595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50" b="1" dirty="0"/>
              <a:t>Attraverso la partecipazione ai bandi di lavori</a:t>
            </a:r>
          </a:p>
        </p:txBody>
      </p:sp>
      <p:sp>
        <p:nvSpPr>
          <p:cNvPr id="16" name="Freccia in giù 15"/>
          <p:cNvSpPr/>
          <p:nvPr/>
        </p:nvSpPr>
        <p:spPr>
          <a:xfrm>
            <a:off x="7393503" y="3534692"/>
            <a:ext cx="772583" cy="481281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</p:spTree>
    <p:extLst>
      <p:ext uri="{BB962C8B-B14F-4D97-AF65-F5344CB8AC3E}">
        <p14:creationId xmlns="" xmlns:p14="http://schemas.microsoft.com/office/powerpoint/2010/main" val="30615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6473CA59-235D-436E-9082-92E009E5E9E6}"/>
              </a:ext>
            </a:extLst>
          </p:cNvPr>
          <p:cNvSpPr txBox="1"/>
          <p:nvPr/>
        </p:nvSpPr>
        <p:spPr>
          <a:xfrm>
            <a:off x="3124001" y="0"/>
            <a:ext cx="601999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3300" dirty="0"/>
              <a:t>M1C3I2.1 Piano Nazionale Borghi – Attuazione (2) 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212D083-09D5-4284-9B4F-9D33CCC4BFD6}"/>
              </a:ext>
            </a:extLst>
          </p:cNvPr>
          <p:cNvSpPr/>
          <p:nvPr/>
        </p:nvSpPr>
        <p:spPr>
          <a:xfrm>
            <a:off x="1439980" y="1934622"/>
            <a:ext cx="6224471" cy="602542"/>
          </a:xfrm>
          <a:prstGeom prst="rect">
            <a:avLst/>
          </a:prstGeom>
          <a:solidFill>
            <a:schemeClr val="tx2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00" b="1" dirty="0"/>
              <a:t>229 BORGHI</a:t>
            </a:r>
          </a:p>
          <a:p>
            <a:pPr algn="ctr"/>
            <a:r>
              <a:rPr lang="it-IT" sz="1050" b="1" dirty="0"/>
              <a:t>380 milioni/EUR = 1,65 milioni/EUR a borgo</a:t>
            </a:r>
          </a:p>
        </p:txBody>
      </p:sp>
      <p:graphicFrame>
        <p:nvGraphicFramePr>
          <p:cNvPr id="8" name="Diagramma 7">
            <a:extLst>
              <a:ext uri="{FF2B5EF4-FFF2-40B4-BE49-F238E27FC236}">
                <a16:creationId xmlns="" xmlns:a16="http://schemas.microsoft.com/office/drawing/2014/main" id="{A9B5AF0D-B1BC-4FB0-A717-5CE0763A6DF4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417019646"/>
              </p:ext>
            </p:extLst>
          </p:nvPr>
        </p:nvGraphicFramePr>
        <p:xfrm>
          <a:off x="233479" y="2607970"/>
          <a:ext cx="6224471" cy="3290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5C9ECED-B52F-5145-8E68-86664258B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15" name="Rettangolo con angoli arrotondati 6">
            <a:extLst>
              <a:ext uri="{FF2B5EF4-FFF2-40B4-BE49-F238E27FC236}">
                <a16:creationId xmlns="" xmlns:a16="http://schemas.microsoft.com/office/drawing/2014/main" id="{1DCA3145-5FD2-234F-9351-77BC83774702}"/>
              </a:ext>
            </a:extLst>
          </p:cNvPr>
          <p:cNvSpPr/>
          <p:nvPr/>
        </p:nvSpPr>
        <p:spPr>
          <a:xfrm>
            <a:off x="6894491" y="2644411"/>
            <a:ext cx="1770606" cy="79641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b="1" dirty="0">
                <a:solidFill>
                  <a:schemeClr val="tx1"/>
                </a:solidFill>
              </a:rPr>
              <a:t>2. POSSIBILI OPPORTUNITÀ PER LE MPMI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914213" y="4015973"/>
            <a:ext cx="18859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50" b="1" dirty="0"/>
              <a:t>Attraverso partenariati strutturati  con gli EELL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6914213" y="4500721"/>
            <a:ext cx="188595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50" b="1" dirty="0"/>
              <a:t>Attraverso la partecipazione ai bandi di lavori</a:t>
            </a:r>
          </a:p>
        </p:txBody>
      </p:sp>
      <p:sp>
        <p:nvSpPr>
          <p:cNvPr id="19" name="Freccia in giù 18"/>
          <p:cNvSpPr/>
          <p:nvPr/>
        </p:nvSpPr>
        <p:spPr>
          <a:xfrm>
            <a:off x="7393503" y="3534692"/>
            <a:ext cx="772583" cy="507831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</p:spTree>
    <p:extLst>
      <p:ext uri="{BB962C8B-B14F-4D97-AF65-F5344CB8AC3E}">
        <p14:creationId xmlns="" xmlns:p14="http://schemas.microsoft.com/office/powerpoint/2010/main" val="375965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6473CA59-235D-436E-9082-92E009E5E9E6}"/>
              </a:ext>
            </a:extLst>
          </p:cNvPr>
          <p:cNvSpPr txBox="1"/>
          <p:nvPr/>
        </p:nvSpPr>
        <p:spPr>
          <a:xfrm>
            <a:off x="1926420" y="116632"/>
            <a:ext cx="721758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32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M1C3I2.1 Piano Nazionale Borghi – Attuazione (3) 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212D083-09D5-4284-9B4F-9D33CCC4BFD6}"/>
              </a:ext>
            </a:extLst>
          </p:cNvPr>
          <p:cNvSpPr/>
          <p:nvPr/>
        </p:nvSpPr>
        <p:spPr>
          <a:xfrm>
            <a:off x="1115616" y="1968747"/>
            <a:ext cx="6224471" cy="602542"/>
          </a:xfrm>
          <a:prstGeom prst="rect">
            <a:avLst/>
          </a:prstGeom>
          <a:solidFill>
            <a:schemeClr val="tx2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00" b="1" dirty="0"/>
              <a:t>IMPRESE</a:t>
            </a:r>
          </a:p>
          <a:p>
            <a:pPr algn="ctr"/>
            <a:r>
              <a:rPr lang="it-IT" sz="1050" b="1" dirty="0"/>
              <a:t>200 milioni/EUR = si stimano  80 mila/EUR a impresa = 1.800/2.500 imprese, circa 10 imprese a borgo  </a:t>
            </a: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="" xmlns:p14="http://schemas.microsoft.com/office/powerpoint/2010/main" val="691650185"/>
              </p:ext>
            </p:extLst>
          </p:nvPr>
        </p:nvGraphicFramePr>
        <p:xfrm>
          <a:off x="1188610" y="2499464"/>
          <a:ext cx="6224471" cy="309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egnaposto numero diapositiva 7">
            <a:extLst>
              <a:ext uri="{FF2B5EF4-FFF2-40B4-BE49-F238E27FC236}">
                <a16:creationId xmlns="" xmlns:a16="http://schemas.microsoft.com/office/drawing/2014/main" id="{BDB99489-436B-9E4D-8E7C-2A1E9A361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9" name="Rettangolo con angoli arrotondati 5">
            <a:extLst>
              <a:ext uri="{FF2B5EF4-FFF2-40B4-BE49-F238E27FC236}">
                <a16:creationId xmlns="" xmlns:a16="http://schemas.microsoft.com/office/drawing/2014/main" id="{C08FCE25-96C4-6746-816D-5368A8510305}"/>
              </a:ext>
            </a:extLst>
          </p:cNvPr>
          <p:cNvSpPr/>
          <p:nvPr/>
        </p:nvSpPr>
        <p:spPr>
          <a:xfrm>
            <a:off x="7428777" y="2632587"/>
            <a:ext cx="1657350" cy="79641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b="1" dirty="0">
                <a:solidFill>
                  <a:schemeClr val="tx1"/>
                </a:solidFill>
              </a:rPr>
              <a:t>1. CONCRETE OPPORTUNITÀ PER LE MPMI</a:t>
            </a:r>
          </a:p>
        </p:txBody>
      </p:sp>
    </p:spTree>
    <p:extLst>
      <p:ext uri="{BB962C8B-B14F-4D97-AF65-F5344CB8AC3E}">
        <p14:creationId xmlns="" xmlns:p14="http://schemas.microsoft.com/office/powerpoint/2010/main" val="14306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9E6EB9B7-30DE-4842-9105-9140771C6791}"/>
              </a:ext>
            </a:extLst>
          </p:cNvPr>
          <p:cNvSpPr txBox="1"/>
          <p:nvPr/>
        </p:nvSpPr>
        <p:spPr>
          <a:xfrm>
            <a:off x="1301612" y="44624"/>
            <a:ext cx="78423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800" dirty="0" smtClean="0"/>
              <a:t>M1C3I3.2 - </a:t>
            </a:r>
            <a:r>
              <a:rPr lang="it-IT" sz="2800" dirty="0" err="1" smtClean="0"/>
              <a:t>Capacity</a:t>
            </a:r>
            <a:r>
              <a:rPr lang="it-IT" sz="2800" dirty="0" smtClean="0"/>
              <a:t> building per </a:t>
            </a:r>
          </a:p>
          <a:p>
            <a:pPr algn="r"/>
            <a:r>
              <a:rPr lang="it-IT" sz="2800" dirty="0" smtClean="0"/>
              <a:t>gli operatori  della cultura</a:t>
            </a:r>
            <a:endParaRPr lang="it-IT" sz="28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DFB185A-C6B7-6940-8B41-4FB29600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10" name="Google Shape;327;p26">
            <a:extLst>
              <a:ext uri="{FF2B5EF4-FFF2-40B4-BE49-F238E27FC236}">
                <a16:creationId xmlns="" xmlns:a16="http://schemas.microsoft.com/office/drawing/2014/main" id="{ED9A5554-2EEB-4676-8EC6-945DCFB655C0}"/>
              </a:ext>
            </a:extLst>
          </p:cNvPr>
          <p:cNvSpPr txBox="1"/>
          <p:nvPr/>
        </p:nvSpPr>
        <p:spPr>
          <a:xfrm>
            <a:off x="5796136" y="2204864"/>
            <a:ext cx="3168352" cy="4528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it-IT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€ 160 milioni</a:t>
            </a:r>
          </a:p>
          <a:p>
            <a:pPr>
              <a:lnSpc>
                <a:spcPct val="115000"/>
              </a:lnSpc>
            </a:pPr>
            <a:endParaRPr lang="it-IT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ukta"/>
            </a:endParaRPr>
          </a:p>
          <a:p>
            <a:pPr>
              <a:lnSpc>
                <a:spcPct val="115000"/>
              </a:lnSpc>
            </a:pPr>
            <a:r>
              <a:rPr lang="it-IT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rPr>
              <a:t>Le azioni A1 e B1 </a:t>
            </a:r>
            <a:r>
              <a:rPr lang="it-IT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rPr>
              <a:t>(</a:t>
            </a:r>
            <a:r>
              <a:rPr lang="it-IT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rPr>
              <a:t>capacity</a:t>
            </a:r>
            <a:r>
              <a:rPr lang="it-IT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rPr>
              <a:t> building) saranno attuate dal MIC attraverso la selezioni di organizzazioni o reti specializzate operanti nel campo della produzione culturale, dell’innovazione culturale, dell’ambiente, del management culturale e della formazione.   </a:t>
            </a:r>
          </a:p>
          <a:p>
            <a:pPr>
              <a:lnSpc>
                <a:spcPct val="115000"/>
              </a:lnSpc>
            </a:pPr>
            <a:endParaRPr lang="it-IT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ukta"/>
            </a:endParaRPr>
          </a:p>
          <a:p>
            <a:pPr>
              <a:lnSpc>
                <a:spcPct val="115000"/>
              </a:lnSpc>
            </a:pPr>
            <a:r>
              <a:rPr lang="it-IT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rPr>
              <a:t>Le azioni A2 e B2 </a:t>
            </a:r>
            <a:r>
              <a:rPr lang="it-IT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rPr>
              <a:t>(contributi e regimi di aiuto alle imprese) saranno promosse e attuate dal Ministero della Cultura mediante la l’apertura di uno sportello in regime di aiuto alle imprese culturali e creative.</a:t>
            </a:r>
          </a:p>
        </p:txBody>
      </p:sp>
      <p:pic>
        <p:nvPicPr>
          <p:cNvPr id="11" name="Picture 12" descr="Homepage - Ministero della cultura">
            <a:extLst>
              <a:ext uri="{FF2B5EF4-FFF2-40B4-BE49-F238E27FC236}">
                <a16:creationId xmlns="" xmlns:a16="http://schemas.microsoft.com/office/drawing/2014/main" id="{5285A7B4-423E-4451-BEA7-F90941938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96752"/>
            <a:ext cx="2650450" cy="8610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Google Shape;326;p26">
            <a:extLst>
              <a:ext uri="{FF2B5EF4-FFF2-40B4-BE49-F238E27FC236}">
                <a16:creationId xmlns="" xmlns:a16="http://schemas.microsoft.com/office/drawing/2014/main" id="{DCE6DB51-AFC8-4D95-AE75-DF0C8373F252}"/>
              </a:ext>
            </a:extLst>
          </p:cNvPr>
          <p:cNvSpPr txBox="1">
            <a:spLocks/>
          </p:cNvSpPr>
          <p:nvPr/>
        </p:nvSpPr>
        <p:spPr>
          <a:xfrm>
            <a:off x="107504" y="1268760"/>
            <a:ext cx="5328592" cy="511256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2880" indent="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None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82880" indent="-18288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80" indent="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None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" indent="-18288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None/>
            </a:pPr>
            <a:r>
              <a:rPr lang="it-IT" sz="1733" b="1" dirty="0" smtClean="0">
                <a:solidFill>
                  <a:srgbClr val="F9325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rPr>
              <a:t>Descrizione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None/>
            </a:pPr>
            <a:endParaRPr lang="it-IT" sz="1733" b="1" dirty="0" smtClean="0">
              <a:solidFill>
                <a:srgbClr val="F9325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ukta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None/>
            </a:pPr>
            <a:r>
              <a:rPr lang="it-IT" sz="16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rPr>
              <a:t>L’investimento </a:t>
            </a:r>
            <a:r>
              <a:rPr lang="it-IT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rPr>
              <a:t>mira a sostenere la ripresa e l’innovazione dei settori culturali e creativi agendo su due diverse linee di azione: </a:t>
            </a:r>
          </a:p>
          <a:p>
            <a:pPr marL="298450" indent="-285750" algn="just">
              <a:spcBef>
                <a:spcPts val="865"/>
              </a:spcBef>
              <a:buFontTx/>
              <a:buChar char="-"/>
            </a:pPr>
            <a:r>
              <a:rPr lang="it-IT" sz="1600" b="1" spc="-1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Azione A1 </a:t>
            </a:r>
            <a:r>
              <a:rPr lang="it-IT" sz="1600" spc="-1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interventi per il miglioramento dell’ecosistema in cui operano gli operatori culturali e creativi (</a:t>
            </a:r>
            <a:r>
              <a:rPr lang="it-IT" sz="1600" spc="-15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capacity</a:t>
            </a:r>
            <a:r>
              <a:rPr lang="it-IT" sz="1600" spc="-1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building)</a:t>
            </a:r>
          </a:p>
          <a:p>
            <a:pPr marL="298450" indent="-285750" algn="just">
              <a:spcBef>
                <a:spcPts val="865"/>
              </a:spcBef>
              <a:buFontTx/>
              <a:buChar char="-"/>
            </a:pPr>
            <a:r>
              <a:rPr lang="it-IT" sz="1600" b="1" spc="-1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Azione A2 </a:t>
            </a:r>
            <a:r>
              <a:rPr lang="it-IT" sz="1600" spc="-1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interventi per il sostegno alla produzione culturale e creativa (</a:t>
            </a:r>
            <a:r>
              <a:rPr lang="it-IT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rPr>
              <a:t>contributi e regimi di aiuto alle imprese) </a:t>
            </a:r>
            <a:endParaRPr lang="it-IT" sz="1600" spc="-15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8450" indent="-285750" algn="just">
              <a:spcBef>
                <a:spcPts val="865"/>
              </a:spcBef>
              <a:buFontTx/>
              <a:buChar char="-"/>
            </a:pPr>
            <a:r>
              <a:rPr lang="it-IT" sz="1600" b="1" spc="-1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Azione B1 </a:t>
            </a:r>
            <a:r>
              <a:rPr lang="it-IT" sz="1600" spc="-1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interventi per la riduzione dell’impronta ecologica degli eventi culturali (</a:t>
            </a:r>
            <a:r>
              <a:rPr lang="it-IT" sz="1600" spc="-15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capacity</a:t>
            </a:r>
            <a:r>
              <a:rPr lang="it-IT" sz="1600" spc="-1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building)</a:t>
            </a:r>
          </a:p>
          <a:p>
            <a:pPr marL="298450" indent="-285750" algn="just">
              <a:spcBef>
                <a:spcPts val="865"/>
              </a:spcBef>
              <a:buFontTx/>
              <a:buChar char="-"/>
            </a:pPr>
            <a:r>
              <a:rPr lang="it-IT" sz="1600" b="1" spc="-1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Azione B2 </a:t>
            </a:r>
            <a:r>
              <a:rPr lang="it-IT" sz="1600" spc="-1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–interventi per la promozione dell’innovazione e dell’eco-design inclusivo (</a:t>
            </a:r>
            <a:r>
              <a:rPr lang="it-IT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rPr>
              <a:t>contributi e regimi di aiuto alle imprese)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it-IT" sz="1600" b="1" dirty="0">
              <a:solidFill>
                <a:srgbClr val="01114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ukta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it-IT" sz="1600" b="1" dirty="0">
              <a:solidFill>
                <a:srgbClr val="01114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ukta"/>
            </a:endParaRPr>
          </a:p>
          <a:p>
            <a:pPr marL="609585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it-IT" sz="1333" dirty="0">
              <a:solidFill>
                <a:srgbClr val="01114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ukta"/>
            </a:endParaRPr>
          </a:p>
          <a:p>
            <a:pPr marL="0" indent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None/>
            </a:pPr>
            <a:endParaRPr lang="it-IT" sz="1333" dirty="0">
              <a:solidFill>
                <a:srgbClr val="01114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ukta"/>
            </a:endParaRPr>
          </a:p>
          <a:p>
            <a:pPr marL="0" indent="0">
              <a:spcBef>
                <a:spcPts val="1333"/>
              </a:spcBef>
              <a:spcAft>
                <a:spcPts val="2133"/>
              </a:spcAft>
              <a:buFont typeface="Arial" panose="020B0604020202020204" pitchFamily="34" charset="0"/>
              <a:buNone/>
            </a:pPr>
            <a:endParaRPr lang="it-IT" sz="1600" b="1" dirty="0">
              <a:solidFill>
                <a:srgbClr val="01114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ukt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819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="" xmlns:a16="http://schemas.microsoft.com/office/drawing/2014/main" id="{F9CAC6E3-3F3C-4E96-9141-0D7DAD9A9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3"/>
            <a:ext cx="835292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F7885ED4-F063-4CB4-B828-5D7613599873}"/>
              </a:ext>
            </a:extLst>
          </p:cNvPr>
          <p:cNvSpPr txBox="1"/>
          <p:nvPr/>
        </p:nvSpPr>
        <p:spPr>
          <a:xfrm>
            <a:off x="4572000" y="332656"/>
            <a:ext cx="45720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3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ruolo delle imprese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4D47F8DF-8467-444B-B2DD-E5EBF45451AD}"/>
              </a:ext>
            </a:extLst>
          </p:cNvPr>
          <p:cNvSpPr txBox="1"/>
          <p:nvPr/>
        </p:nvSpPr>
        <p:spPr>
          <a:xfrm>
            <a:off x="5220072" y="573325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C00000"/>
                </a:solidFill>
              </a:rPr>
              <a:t>Fonte: </a:t>
            </a:r>
            <a:r>
              <a:rPr lang="it-IT" sz="1800" b="1" dirty="0">
                <a:solidFill>
                  <a:srgbClr val="C00000"/>
                </a:solidFill>
                <a:hlinkClick r:id="rId3"/>
              </a:rPr>
              <a:t>https://italiadomani.gov.it/</a:t>
            </a:r>
            <a:r>
              <a:rPr lang="it-IT" sz="1800" b="1" dirty="0">
                <a:solidFill>
                  <a:srgbClr val="C00000"/>
                </a:solidFill>
              </a:rPr>
              <a:t>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71844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5">
            <a:extLst>
              <a:ext uri="{FF2B5EF4-FFF2-40B4-BE49-F238E27FC236}">
                <a16:creationId xmlns="" xmlns:a16="http://schemas.microsoft.com/office/drawing/2014/main" id="{F91DCAE9-5B04-4679-8EA8-7A540AC974CD}"/>
              </a:ext>
            </a:extLst>
          </p:cNvPr>
          <p:cNvSpPr txBox="1"/>
          <p:nvPr/>
        </p:nvSpPr>
        <p:spPr>
          <a:xfrm>
            <a:off x="251520" y="1772816"/>
            <a:ext cx="2664296" cy="3545682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9525">
              <a:spcBef>
                <a:spcPts val="649"/>
              </a:spcBef>
            </a:pPr>
            <a:r>
              <a:rPr lang="it-IT" sz="1400" b="1" spc="-11" dirty="0">
                <a:solidFill>
                  <a:schemeClr val="tx2"/>
                </a:solidFill>
                <a:cs typeface="Arial"/>
              </a:rPr>
              <a:t>Cosa finanzia: </a:t>
            </a:r>
          </a:p>
          <a:p>
            <a:pPr marL="223838" indent="-214313">
              <a:spcBef>
                <a:spcPts val="649"/>
              </a:spcBef>
              <a:buFont typeface="Arial" panose="020B0604020202020204" pitchFamily="34" charset="0"/>
              <a:buChar char="•"/>
            </a:pPr>
            <a:r>
              <a:rPr lang="it-IT" sz="1400" spc="-11" dirty="0">
                <a:cs typeface="Arial"/>
              </a:rPr>
              <a:t>creazione, riconversione, ammodernamento e riqualificazione delle </a:t>
            </a:r>
            <a:r>
              <a:rPr lang="it-IT" sz="1400" spc="-11" dirty="0">
                <a:solidFill>
                  <a:srgbClr val="FF0000"/>
                </a:solidFill>
                <a:cs typeface="Arial"/>
              </a:rPr>
              <a:t>infrastrutture turistiche </a:t>
            </a:r>
            <a:r>
              <a:rPr lang="it-IT" sz="1400" spc="-11" dirty="0">
                <a:cs typeface="Arial"/>
              </a:rPr>
              <a:t>destinate alla fruizione del patrimonio naturale e culturale, al turismo invernale di montagna, al turismo d’affari e al turismo congressistico</a:t>
            </a:r>
          </a:p>
          <a:p>
            <a:pPr marL="223838" indent="-214313">
              <a:spcBef>
                <a:spcPts val="649"/>
              </a:spcBef>
              <a:buFont typeface="Arial" panose="020B0604020202020204" pitchFamily="34" charset="0"/>
              <a:buChar char="•"/>
            </a:pPr>
            <a:r>
              <a:rPr lang="it-IT" sz="1400" spc="-11" dirty="0">
                <a:solidFill>
                  <a:srgbClr val="FF0000"/>
                </a:solidFill>
                <a:cs typeface="Arial"/>
              </a:rPr>
              <a:t>mobilità</a:t>
            </a:r>
            <a:r>
              <a:rPr lang="it-IT" sz="1400" spc="-11" dirty="0">
                <a:cs typeface="Arial"/>
              </a:rPr>
              <a:t> pulita/sostenibile e infrastrutture di </a:t>
            </a:r>
            <a:r>
              <a:rPr lang="it-IT" sz="1400" spc="-11" dirty="0">
                <a:solidFill>
                  <a:srgbClr val="FF0000"/>
                </a:solidFill>
                <a:cs typeface="Arial"/>
              </a:rPr>
              <a:t>trasporto</a:t>
            </a:r>
            <a:r>
              <a:rPr lang="it-IT" sz="1400" spc="-11" dirty="0">
                <a:cs typeface="Arial"/>
              </a:rPr>
              <a:t> per facilitare l’accessibilità ai siti</a:t>
            </a:r>
          </a:p>
          <a:p>
            <a:pPr marL="223838" indent="-214313">
              <a:spcBef>
                <a:spcPts val="649"/>
              </a:spcBef>
              <a:buFont typeface="Arial" panose="020B0604020202020204" pitchFamily="34" charset="0"/>
              <a:buChar char="•"/>
            </a:pPr>
            <a:r>
              <a:rPr lang="it-IT" sz="1400" spc="-11" dirty="0">
                <a:cs typeface="Arial"/>
              </a:rPr>
              <a:t>Investimenti delle imprese in </a:t>
            </a:r>
            <a:r>
              <a:rPr lang="it-IT" sz="1400" spc="-11" dirty="0">
                <a:solidFill>
                  <a:srgbClr val="FF0000"/>
                </a:solidFill>
                <a:cs typeface="Arial"/>
              </a:rPr>
              <a:t>strumenti digitali </a:t>
            </a:r>
            <a:r>
              <a:rPr lang="it-IT" sz="1400" spc="-11" dirty="0">
                <a:cs typeface="Arial"/>
              </a:rPr>
              <a:t>per la gestione di prodotti e servizi a basso costo</a:t>
            </a:r>
          </a:p>
        </p:txBody>
      </p:sp>
      <p:sp>
        <p:nvSpPr>
          <p:cNvPr id="14" name="object 17">
            <a:extLst>
              <a:ext uri="{FF2B5EF4-FFF2-40B4-BE49-F238E27FC236}">
                <a16:creationId xmlns="" xmlns:a16="http://schemas.microsoft.com/office/drawing/2014/main" id="{3308E138-D867-438B-A216-BFFE226D5B64}"/>
              </a:ext>
            </a:extLst>
          </p:cNvPr>
          <p:cNvSpPr txBox="1"/>
          <p:nvPr/>
        </p:nvSpPr>
        <p:spPr>
          <a:xfrm>
            <a:off x="1286635" y="4477489"/>
            <a:ext cx="3021045" cy="82388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/>
            <a:endParaRPr lang="it-IT" sz="1050" spc="-11" dirty="0">
              <a:cs typeface="Arial"/>
            </a:endParaRPr>
          </a:p>
          <a:p>
            <a:pPr marL="9525"/>
            <a:endParaRPr lang="it-IT" sz="1050" spc="-11" dirty="0">
              <a:cs typeface="Arial"/>
            </a:endParaRPr>
          </a:p>
          <a:p>
            <a:pPr marL="9525" marR="3810">
              <a:lnSpc>
                <a:spcPct val="145700"/>
              </a:lnSpc>
              <a:spcBef>
                <a:spcPts val="75"/>
              </a:spcBef>
            </a:pPr>
            <a:endParaRPr lang="it-IT" sz="1050" b="1" spc="-4" dirty="0">
              <a:solidFill>
                <a:schemeClr val="tx2"/>
              </a:solidFill>
              <a:cs typeface="Arial"/>
            </a:endParaRPr>
          </a:p>
          <a:p>
            <a:pPr marL="9525" marR="3810">
              <a:lnSpc>
                <a:spcPct val="145700"/>
              </a:lnSpc>
              <a:spcBef>
                <a:spcPts val="75"/>
              </a:spcBef>
            </a:pPr>
            <a:endParaRPr lang="it-IT" sz="1050" b="1" spc="-4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16" name="object 2">
            <a:extLst>
              <a:ext uri="{FF2B5EF4-FFF2-40B4-BE49-F238E27FC236}">
                <a16:creationId xmlns="" xmlns:a16="http://schemas.microsoft.com/office/drawing/2014/main" id="{3001BBAD-A5CD-439B-AD35-1DB8705322A2}"/>
              </a:ext>
            </a:extLst>
          </p:cNvPr>
          <p:cNvSpPr/>
          <p:nvPr/>
        </p:nvSpPr>
        <p:spPr>
          <a:xfrm>
            <a:off x="3131840" y="1772816"/>
            <a:ext cx="4320480" cy="4880916"/>
          </a:xfrm>
          <a:custGeom>
            <a:avLst/>
            <a:gdLst/>
            <a:ahLst/>
            <a:cxnLst/>
            <a:rect l="l" t="t" r="r" b="b"/>
            <a:pathLst>
              <a:path w="5791200" h="2313940">
                <a:moveTo>
                  <a:pt x="5791200" y="0"/>
                </a:moveTo>
                <a:lnTo>
                  <a:pt x="0" y="0"/>
                </a:lnTo>
                <a:lnTo>
                  <a:pt x="0" y="2313432"/>
                </a:lnTo>
                <a:lnTo>
                  <a:pt x="5791200" y="2313432"/>
                </a:lnTo>
                <a:lnTo>
                  <a:pt x="57912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50195"/>
            </a:schemeClr>
          </a:solidFill>
        </p:spPr>
        <p:txBody>
          <a:bodyPr wrap="square" lIns="0" tIns="0" rIns="0" bIns="0" rtlCol="0"/>
          <a:lstStyle/>
          <a:p>
            <a:pPr marL="9525">
              <a:spcBef>
                <a:spcPts val="773"/>
              </a:spcBef>
            </a:pPr>
            <a:r>
              <a:rPr lang="it-IT" sz="1400" b="1" spc="-4" dirty="0">
                <a:cs typeface="Arial"/>
              </a:rPr>
              <a:t>Beneficiari</a:t>
            </a:r>
          </a:p>
          <a:p>
            <a:pPr marL="9525">
              <a:spcBef>
                <a:spcPts val="773"/>
              </a:spcBef>
            </a:pPr>
            <a:r>
              <a:rPr lang="it-IT" sz="1400" b="1" spc="-4" dirty="0">
                <a:solidFill>
                  <a:srgbClr val="C00000"/>
                </a:solidFill>
                <a:cs typeface="Arial"/>
              </a:rPr>
              <a:t>Imprese turistiche e </a:t>
            </a:r>
            <a:r>
              <a:rPr lang="it-IT" sz="1400" b="1" dirty="0">
                <a:solidFill>
                  <a:srgbClr val="C00000"/>
                </a:solidFill>
              </a:rPr>
              <a:t>imprese per la fornitura di servizi e tecnologie</a:t>
            </a:r>
          </a:p>
          <a:p>
            <a:pPr marL="9525">
              <a:spcBef>
                <a:spcPts val="773"/>
              </a:spcBef>
            </a:pPr>
            <a:r>
              <a:rPr lang="it-IT" sz="1400" b="1" spc="-4" dirty="0">
                <a:cs typeface="Arial"/>
              </a:rPr>
              <a:t>Modalità di attuazione</a:t>
            </a:r>
          </a:p>
          <a:p>
            <a:pPr marL="9525">
              <a:spcBef>
                <a:spcPts val="773"/>
              </a:spcBef>
            </a:pPr>
            <a:r>
              <a:rPr lang="it-IT" sz="1400" dirty="0"/>
              <a:t>L’investimento è realizzato attraverso un insieme di strumenti volti a concedere sostegno finanziario alle imprese. Tra questi particolare rilievo assumono: </a:t>
            </a:r>
          </a:p>
          <a:p>
            <a:pPr marL="223838" indent="-214313">
              <a:spcBef>
                <a:spcPts val="773"/>
              </a:spcBef>
              <a:buFont typeface="Arial" panose="020B0604020202020204" pitchFamily="34" charset="0"/>
              <a:buChar char="•"/>
            </a:pPr>
            <a:r>
              <a:rPr lang="it-IT" sz="1400" b="1" dirty="0" smtClean="0"/>
              <a:t>ART. </a:t>
            </a:r>
            <a:r>
              <a:rPr lang="it-IT" sz="1400" b="1" dirty="0" smtClean="0"/>
              <a:t> </a:t>
            </a:r>
            <a:r>
              <a:rPr lang="it-IT" sz="1400" b="1" dirty="0" smtClean="0"/>
              <a:t>1 e 4 </a:t>
            </a:r>
            <a:r>
              <a:rPr lang="it-IT" sz="1400" b="1" dirty="0" err="1" smtClean="0"/>
              <a:t>DL</a:t>
            </a:r>
            <a:r>
              <a:rPr lang="it-IT" sz="1400" b="1" dirty="0" smtClean="0"/>
              <a:t> </a:t>
            </a:r>
            <a:r>
              <a:rPr lang="it-IT" sz="1400" b="1" dirty="0" smtClean="0"/>
              <a:t>152/2021 credito </a:t>
            </a:r>
            <a:r>
              <a:rPr lang="it-IT" sz="1400" b="1" dirty="0"/>
              <a:t>fiscale </a:t>
            </a:r>
            <a:r>
              <a:rPr lang="it-IT" sz="1400" dirty="0"/>
              <a:t>finalizzato all'innalzamento della qualità dell'ospitalità </a:t>
            </a:r>
            <a:r>
              <a:rPr lang="it-IT" sz="1400" dirty="0" smtClean="0"/>
              <a:t>turistica e agenzie  di viaggio (</a:t>
            </a:r>
            <a:r>
              <a:rPr lang="it-IT" sz="1400" b="1" dirty="0" smtClean="0">
                <a:solidFill>
                  <a:srgbClr val="FF0000"/>
                </a:solidFill>
              </a:rPr>
              <a:t>chiusi </a:t>
            </a:r>
            <a:r>
              <a:rPr lang="it-IT" sz="1400" dirty="0" smtClean="0"/>
              <a:t>);</a:t>
            </a:r>
          </a:p>
          <a:p>
            <a:pPr marL="223838" indent="-214313">
              <a:spcBef>
                <a:spcPts val="773"/>
              </a:spcBef>
              <a:buFont typeface="Arial" panose="020B0604020202020204" pitchFamily="34" charset="0"/>
              <a:buChar char="•"/>
            </a:pPr>
            <a:r>
              <a:rPr lang="it-IT" sz="1400" b="1" dirty="0" smtClean="0"/>
              <a:t>fondi </a:t>
            </a:r>
            <a:r>
              <a:rPr lang="it-IT" sz="1400" b="1" dirty="0"/>
              <a:t>attivabili attraverso la partecipazione a iniziative di istituzioni finanziarie europee </a:t>
            </a:r>
            <a:r>
              <a:rPr lang="it-IT" sz="1400" dirty="0"/>
              <a:t>per la concessione di credito agevolato al settore turistico (es. Fondo di fondi BEI</a:t>
            </a:r>
            <a:r>
              <a:rPr lang="it-IT" sz="1400" dirty="0" smtClean="0"/>
              <a:t>) + fondo rotativo imprese  </a:t>
            </a:r>
            <a:r>
              <a:rPr lang="it-IT" sz="1400" b="1" dirty="0" smtClean="0">
                <a:solidFill>
                  <a:srgbClr val="FF0000"/>
                </a:solidFill>
              </a:rPr>
              <a:t>in arrivo</a:t>
            </a:r>
            <a:r>
              <a:rPr lang="it-IT" sz="1400" b="1" dirty="0" smtClean="0"/>
              <a:t>; </a:t>
            </a:r>
            <a:endParaRPr lang="it-IT" sz="1400" b="1" dirty="0"/>
          </a:p>
          <a:p>
            <a:pPr marL="223838" indent="-214313">
              <a:spcBef>
                <a:spcPts val="773"/>
              </a:spcBef>
              <a:buFont typeface="Arial" panose="020B0604020202020204" pitchFamily="34" charset="0"/>
              <a:buChar char="•"/>
            </a:pPr>
            <a:r>
              <a:rPr lang="it-IT" sz="1400" dirty="0" smtClean="0"/>
              <a:t> </a:t>
            </a:r>
            <a:r>
              <a:rPr lang="it-IT" sz="1400" dirty="0"/>
              <a:t>sezione «Turismo» del </a:t>
            </a:r>
            <a:r>
              <a:rPr lang="it-IT" sz="1400" b="1" dirty="0"/>
              <a:t>Fondo di garanzia PMI </a:t>
            </a:r>
            <a:r>
              <a:rPr lang="it-IT" sz="1400" dirty="0"/>
              <a:t>(MISE); </a:t>
            </a:r>
          </a:p>
          <a:p>
            <a:pPr marL="223838" indent="-214313">
              <a:spcBef>
                <a:spcPts val="773"/>
              </a:spcBef>
              <a:buFont typeface="Arial" panose="020B0604020202020204" pitchFamily="34" charset="0"/>
              <a:buChar char="•"/>
            </a:pPr>
            <a:r>
              <a:rPr lang="it-IT" sz="1400" dirty="0" smtClean="0"/>
              <a:t>fondo </a:t>
            </a:r>
            <a:r>
              <a:rPr lang="it-IT" sz="1400" dirty="0"/>
              <a:t>patrimoniale per la </a:t>
            </a:r>
            <a:r>
              <a:rPr lang="it-IT" sz="1400" b="1" dirty="0"/>
              <a:t>riqualificazione di immobili </a:t>
            </a:r>
            <a:r>
              <a:rPr lang="it-IT" sz="1400" dirty="0"/>
              <a:t>ad alto potenziale turistico istituito attraverso una nuova sezione del Fondo di proprietà del </a:t>
            </a:r>
            <a:r>
              <a:rPr lang="it-IT" sz="1400" dirty="0" err="1"/>
              <a:t>MiTur</a:t>
            </a:r>
            <a:r>
              <a:rPr lang="it-IT" sz="1400" dirty="0" smtClean="0"/>
              <a:t>.</a:t>
            </a:r>
            <a:endParaRPr lang="it-IT" sz="1400" spc="-4" dirty="0">
              <a:cs typeface="Arial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9E6EB9B7-30DE-4842-9105-9140771C6791}"/>
              </a:ext>
            </a:extLst>
          </p:cNvPr>
          <p:cNvSpPr txBox="1"/>
          <p:nvPr/>
        </p:nvSpPr>
        <p:spPr>
          <a:xfrm>
            <a:off x="1301612" y="260648"/>
            <a:ext cx="784238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300" dirty="0" smtClean="0"/>
              <a:t>M1C3 </a:t>
            </a:r>
            <a:r>
              <a:rPr lang="it-IT" sz="3300" dirty="0"/>
              <a:t>Opportunità per il turismo sostenibile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EE365105-D217-47E2-A7DE-08B1A905A9C3}"/>
              </a:ext>
            </a:extLst>
          </p:cNvPr>
          <p:cNvSpPr txBox="1"/>
          <p:nvPr/>
        </p:nvSpPr>
        <p:spPr>
          <a:xfrm>
            <a:off x="251520" y="1196752"/>
            <a:ext cx="7416824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sz="1350" b="1" dirty="0">
                <a:solidFill>
                  <a:schemeClr val="bg1"/>
                </a:solidFill>
              </a:rPr>
              <a:t>1,7 MLD </a:t>
            </a:r>
          </a:p>
          <a:p>
            <a:r>
              <a:rPr lang="it-IT" sz="1050" b="1" dirty="0">
                <a:solidFill>
                  <a:schemeClr val="bg1"/>
                </a:solidFill>
              </a:rPr>
              <a:t>Target previsto: oltre 150 progetti turistici entro il 2025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DFB185A-C6B7-6940-8B41-4FB29600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9" name="Rettangolo con angoli arrotondati 5">
            <a:extLst>
              <a:ext uri="{FF2B5EF4-FFF2-40B4-BE49-F238E27FC236}">
                <a16:creationId xmlns="" xmlns:a16="http://schemas.microsoft.com/office/drawing/2014/main" id="{C08FCE25-96C4-6746-816D-5368A8510305}"/>
              </a:ext>
            </a:extLst>
          </p:cNvPr>
          <p:cNvSpPr/>
          <p:nvPr/>
        </p:nvSpPr>
        <p:spPr>
          <a:xfrm>
            <a:off x="7558658" y="2276872"/>
            <a:ext cx="1585342" cy="79641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b="1" dirty="0">
                <a:solidFill>
                  <a:schemeClr val="tx1"/>
                </a:solidFill>
              </a:rPr>
              <a:t>1. CONCRETE OPPORTUNITÀ PER LE MPMI</a:t>
            </a:r>
          </a:p>
        </p:txBody>
      </p:sp>
    </p:spTree>
    <p:extLst>
      <p:ext uri="{BB962C8B-B14F-4D97-AF65-F5344CB8AC3E}">
        <p14:creationId xmlns="" xmlns:p14="http://schemas.microsoft.com/office/powerpoint/2010/main" val="198819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B737649-035C-48E1-9CA4-41AFBD762AC1}"/>
              </a:ext>
            </a:extLst>
          </p:cNvPr>
          <p:cNvSpPr txBox="1"/>
          <p:nvPr/>
        </p:nvSpPr>
        <p:spPr>
          <a:xfrm>
            <a:off x="697433" y="3205941"/>
            <a:ext cx="2484276" cy="669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/>
            <a:r>
              <a:rPr lang="it-IT" sz="1875" b="1" i="1" dirty="0">
                <a:solidFill>
                  <a:schemeClr val="tx2"/>
                </a:solidFill>
              </a:rPr>
              <a:t>Missione 4 – </a:t>
            </a:r>
          </a:p>
          <a:p>
            <a:pPr algn="r"/>
            <a:r>
              <a:rPr lang="it-IT" sz="1875" b="1" i="1" dirty="0">
                <a:solidFill>
                  <a:schemeClr val="tx2"/>
                </a:solidFill>
              </a:rPr>
              <a:t>Istruzione e ricerca</a:t>
            </a:r>
            <a:endParaRPr lang="it-IT" sz="1875" b="1" dirty="0">
              <a:solidFill>
                <a:srgbClr val="C00000"/>
              </a:solidFill>
            </a:endParaRPr>
          </a:p>
        </p:txBody>
      </p:sp>
      <p:sp>
        <p:nvSpPr>
          <p:cNvPr id="14" name="Luna 13"/>
          <p:cNvSpPr/>
          <p:nvPr/>
        </p:nvSpPr>
        <p:spPr>
          <a:xfrm rot="10800000">
            <a:off x="1679776" y="2094015"/>
            <a:ext cx="1751138" cy="3158723"/>
          </a:xfrm>
          <a:prstGeom prst="moon">
            <a:avLst>
              <a:gd name="adj" fmla="val 90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2FBE6436-1FD4-294B-809E-80372C4C57DE}"/>
              </a:ext>
            </a:extLst>
          </p:cNvPr>
          <p:cNvSpPr txBox="1"/>
          <p:nvPr/>
        </p:nvSpPr>
        <p:spPr>
          <a:xfrm>
            <a:off x="1403648" y="332656"/>
            <a:ext cx="774035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3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Missione 4 – opportunità per le imprese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D4370B30-1D11-344C-B91C-7B537CA2F6E5}"/>
              </a:ext>
            </a:extLst>
          </p:cNvPr>
          <p:cNvSpPr txBox="1"/>
          <p:nvPr/>
        </p:nvSpPr>
        <p:spPr>
          <a:xfrm>
            <a:off x="3419872" y="1556792"/>
            <a:ext cx="5593199" cy="4224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M4C1: Sviluppo del sistema di formazione professionale terziaria (1,5 </a:t>
            </a:r>
            <a:r>
              <a:rPr lang="it-IT" sz="1350" dirty="0" err="1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 err="1">
                <a:solidFill>
                  <a:srgbClr val="FF0000"/>
                </a:solidFill>
                <a:latin typeface="Helvetica Neue" panose="02000503000000020004" pitchFamily="2" charset="0"/>
              </a:rPr>
              <a:t>€</a:t>
            </a:r>
            <a:r>
              <a:rPr lang="it-IT" sz="1350" dirty="0">
                <a:solidFill>
                  <a:srgbClr val="FF0000"/>
                </a:solidFill>
                <a:latin typeface="Helvetica Neue" panose="02000503000000020004" pitchFamily="2" charset="0"/>
              </a:rPr>
              <a:t>)</a:t>
            </a:r>
            <a:endParaRPr lang="it-IT" sz="1350" dirty="0">
              <a:solidFill>
                <a:srgbClr val="FF0000"/>
              </a:solidFill>
              <a:effectLst/>
              <a:latin typeface="Helvetica Neue" panose="02000503000000020004" pitchFamily="2" charset="0"/>
            </a:endParaRPr>
          </a:p>
          <a:p>
            <a:r>
              <a:rPr lang="it-IT" sz="1350" dirty="0">
                <a:effectLst/>
                <a:latin typeface="Helvetica Neue" panose="02000503000000020004" pitchFamily="2" charset="0"/>
              </a:rPr>
              <a:t>M4C21: Alloggi per gli studenti e riforma della legislazione sugli alloggi per gli studenti (0,96 </a:t>
            </a:r>
            <a:r>
              <a:rPr lang="it-IT" sz="1350" dirty="0" err="1"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effectLst/>
                <a:latin typeface="Helvetica Neue" panose="02000503000000020004" pitchFamily="2" charset="0"/>
              </a:rPr>
              <a:t>M4C2: Fondo per il Programma Nazionale della Ricerca (PNR) e Progetti di Ricerca di Rilevante Interesse Nazionale (1,80 </a:t>
            </a:r>
            <a:r>
              <a:rPr lang="it-IT" sz="1350" dirty="0" err="1"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M4C2: Partenariati estesi a Università, centri di ricerca, imprese e finanziamento progetti di ricerca (1,61 </a:t>
            </a:r>
            <a:r>
              <a:rPr lang="it-IT" sz="1350" dirty="0" err="1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solidFill>
                  <a:srgbClr val="FF0000"/>
                </a:solidFill>
                <a:latin typeface="Helvetica Neue" panose="02000503000000020004" pitchFamily="2" charset="0"/>
              </a:rPr>
              <a:t>M4C2: Potenziamento strutture di ricerca e creazione di »campioni nazionali» di R&amp;S su alcune </a:t>
            </a:r>
            <a:r>
              <a:rPr lang="it-IT" sz="1350" dirty="0" err="1">
                <a:solidFill>
                  <a:srgbClr val="FF0000"/>
                </a:solidFill>
                <a:latin typeface="Helvetica Neue" panose="02000503000000020004" pitchFamily="2" charset="0"/>
              </a:rPr>
              <a:t>Key</a:t>
            </a:r>
            <a:r>
              <a:rPr lang="it-IT" sz="1350" dirty="0">
                <a:solidFill>
                  <a:srgbClr val="FF0000"/>
                </a:solidFill>
                <a:latin typeface="Helvetica Neue" panose="02000503000000020004" pitchFamily="2" charset="0"/>
              </a:rPr>
              <a:t> </a:t>
            </a:r>
            <a:r>
              <a:rPr lang="it-IT" sz="1350" dirty="0" err="1">
                <a:solidFill>
                  <a:srgbClr val="FF0000"/>
                </a:solidFill>
                <a:latin typeface="Helvetica Neue" panose="02000503000000020004" pitchFamily="2" charset="0"/>
              </a:rPr>
              <a:t>enabling</a:t>
            </a:r>
            <a:r>
              <a:rPr lang="it-IT" sz="1350" dirty="0">
                <a:solidFill>
                  <a:srgbClr val="FF0000"/>
                </a:solidFill>
                <a:latin typeface="Helvetica Neue" panose="02000503000000020004" pitchFamily="2" charset="0"/>
              </a:rPr>
              <a:t> </a:t>
            </a:r>
            <a:r>
              <a:rPr lang="it-IT" sz="1350" dirty="0" err="1">
                <a:solidFill>
                  <a:srgbClr val="FF0000"/>
                </a:solidFill>
                <a:latin typeface="Helvetica Neue" panose="02000503000000020004" pitchFamily="2" charset="0"/>
              </a:rPr>
              <a:t>technologies</a:t>
            </a:r>
            <a:r>
              <a:rPr lang="it-IT" sz="1350" dirty="0">
                <a:solidFill>
                  <a:srgbClr val="FF0000"/>
                </a:solidFill>
                <a:latin typeface="Helvetica Neue" panose="02000503000000020004" pitchFamily="2" charset="0"/>
              </a:rPr>
              <a:t> </a:t>
            </a:r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(1,60 </a:t>
            </a:r>
            <a:r>
              <a:rPr lang="it-IT" sz="1350" dirty="0" err="1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solidFill>
                  <a:srgbClr val="FF0000"/>
                </a:solidFill>
                <a:latin typeface="Helvetica Neue" panose="02000503000000020004" pitchFamily="2" charset="0"/>
              </a:rPr>
              <a:t>M4C2: </a:t>
            </a:r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Partenariati – </a:t>
            </a:r>
            <a:r>
              <a:rPr lang="it-IT" sz="1350" dirty="0" err="1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Horizon</a:t>
            </a:r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 Europe (0,20 </a:t>
            </a:r>
            <a:r>
              <a:rPr lang="it-IT" sz="1350" dirty="0" err="1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solidFill>
                  <a:srgbClr val="FF0000"/>
                </a:solidFill>
                <a:latin typeface="Helvetica Neue" panose="02000503000000020004" pitchFamily="2" charset="0"/>
              </a:rPr>
              <a:t>M4C2: Creazione e rafforzamento di «ecosistemi dell’innovazione per la sostenibilità», costruendo «leader territoriali di R&amp;S» (1,30 </a:t>
            </a:r>
            <a:r>
              <a:rPr lang="it-IT" sz="1350" dirty="0" err="1">
                <a:solidFill>
                  <a:srgbClr val="FF0000"/>
                </a:solidFill>
                <a:latin typeface="Helvetica Neue" panose="02000503000000020004" pitchFamily="2" charset="0"/>
              </a:rPr>
              <a:t>mld</a:t>
            </a:r>
            <a:r>
              <a:rPr lang="it-IT" sz="1350" dirty="0">
                <a:solidFill>
                  <a:srgbClr val="FF0000"/>
                </a:solidFill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latin typeface="Helvetica Neue" panose="02000503000000020004" pitchFamily="2" charset="0"/>
              </a:rPr>
              <a:t>M4C2: finanziamento di start-up (0,30 </a:t>
            </a:r>
            <a:r>
              <a:rPr lang="it-IT" sz="1350" dirty="0" err="1">
                <a:latin typeface="Helvetica Neue" panose="02000503000000020004" pitchFamily="2" charset="0"/>
              </a:rPr>
              <a:t>mld</a:t>
            </a:r>
            <a:r>
              <a:rPr lang="it-IT" sz="1350" dirty="0"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latin typeface="Helvetica Neue" panose="02000503000000020004" pitchFamily="2" charset="0"/>
              </a:rPr>
              <a:t>M4C2: IPCEI (1,5 </a:t>
            </a:r>
            <a:r>
              <a:rPr lang="it-IT" sz="1350" dirty="0" err="1">
                <a:latin typeface="Helvetica Neue" panose="02000503000000020004" pitchFamily="2" charset="0"/>
              </a:rPr>
              <a:t>mld</a:t>
            </a:r>
            <a:r>
              <a:rPr lang="it-IT" sz="1350" dirty="0"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latin typeface="Helvetica Neue" panose="02000503000000020004" pitchFamily="2" charset="0"/>
              </a:rPr>
              <a:t>M4C2: Potenziamento ed estensione tematica e territoriale dei centri di trasferimento tecnologico per segmento di industria (0,35 </a:t>
            </a:r>
            <a:r>
              <a:rPr lang="it-IT" sz="1350" dirty="0" err="1">
                <a:latin typeface="Helvetica Neue" panose="02000503000000020004" pitchFamily="2" charset="0"/>
              </a:rPr>
              <a:t>mld</a:t>
            </a:r>
            <a:r>
              <a:rPr lang="it-IT" sz="1350" dirty="0"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latin typeface="Helvetica Neue" panose="02000503000000020004" pitchFamily="2" charset="0"/>
              </a:rPr>
              <a:t>M4C2: Introduzione di dottorati innovativi che rispondono ai fabbisogni di innovazione delle imprese e promuovono l’assunzione dei ricercatori da parte delle imprese (0,60 </a:t>
            </a:r>
            <a:r>
              <a:rPr lang="it-IT" sz="1350" dirty="0" err="1">
                <a:latin typeface="Helvetica Neue" panose="02000503000000020004" pitchFamily="2" charset="0"/>
              </a:rPr>
              <a:t>mld</a:t>
            </a:r>
            <a:r>
              <a:rPr lang="it-IT" sz="1350" dirty="0">
                <a:latin typeface="Helvetica Neue" panose="02000503000000020004" pitchFamily="2" charset="0"/>
              </a:rPr>
              <a:t> €)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3BD05373-CFFB-7440-81C6-E757BBC0B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3754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9E6EB9B7-30DE-4842-9105-9140771C6791}"/>
              </a:ext>
            </a:extLst>
          </p:cNvPr>
          <p:cNvSpPr txBox="1"/>
          <p:nvPr/>
        </p:nvSpPr>
        <p:spPr>
          <a:xfrm>
            <a:off x="1043608" y="109081"/>
            <a:ext cx="802496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3000" dirty="0"/>
              <a:t>M4C1I1.5 Sviluppo del sistema di formazione professionale terziaria (ITS)</a:t>
            </a:r>
          </a:p>
        </p:txBody>
      </p:sp>
      <p:sp>
        <p:nvSpPr>
          <p:cNvPr id="18" name="Rettangolo 8">
            <a:extLst>
              <a:ext uri="{FF2B5EF4-FFF2-40B4-BE49-F238E27FC236}">
                <a16:creationId xmlns="" xmlns:a16="http://schemas.microsoft.com/office/drawing/2014/main" id="{563A9D22-0D41-44E9-AC9E-8DA043C42B1E}"/>
              </a:ext>
            </a:extLst>
          </p:cNvPr>
          <p:cNvSpPr/>
          <p:nvPr/>
        </p:nvSpPr>
        <p:spPr>
          <a:xfrm>
            <a:off x="323528" y="1196752"/>
            <a:ext cx="7268496" cy="22674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endParaRPr lang="it-IT" sz="78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="" xmlns:a16="http://schemas.microsoft.com/office/drawing/2014/main" id="{F91DCAE9-5B04-4679-8EA8-7A540AC974CD}"/>
              </a:ext>
            </a:extLst>
          </p:cNvPr>
          <p:cNvSpPr txBox="1"/>
          <p:nvPr/>
        </p:nvSpPr>
        <p:spPr>
          <a:xfrm>
            <a:off x="323528" y="1124744"/>
            <a:ext cx="4223602" cy="2530019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9525">
              <a:spcBef>
                <a:spcPts val="649"/>
              </a:spcBef>
            </a:pPr>
            <a:r>
              <a:rPr lang="it-IT" sz="1600" b="1" spc="-11" dirty="0">
                <a:solidFill>
                  <a:schemeClr val="accent1"/>
                </a:solidFill>
                <a:cs typeface="Arial"/>
              </a:rPr>
              <a:t>Cosa finanzia: </a:t>
            </a:r>
          </a:p>
          <a:p>
            <a:pPr marL="9525" algn="just">
              <a:spcBef>
                <a:spcPts val="649"/>
              </a:spcBef>
            </a:pPr>
            <a:r>
              <a:rPr lang="it-IT" sz="1600" b="1" spc="-11" dirty="0">
                <a:cs typeface="Arial"/>
              </a:rPr>
              <a:t>Aumento del numero e dell’offerta formativa degli Istituti Tecnici Professionali: </a:t>
            </a:r>
            <a:r>
              <a:rPr lang="it-IT" sz="1600" spc="-11" dirty="0">
                <a:cs typeface="Arial"/>
              </a:rPr>
              <a:t>far crescere </a:t>
            </a:r>
            <a:r>
              <a:rPr lang="it-IT" sz="1600" i="1" spc="-11" dirty="0">
                <a:cs typeface="Arial"/>
              </a:rPr>
              <a:t>competenze</a:t>
            </a:r>
            <a:r>
              <a:rPr lang="it-IT" sz="1600" spc="-11" dirty="0">
                <a:cs typeface="Arial"/>
              </a:rPr>
              <a:t> dei docenti e partecipazione delle imprese; </a:t>
            </a:r>
            <a:r>
              <a:rPr lang="it-IT" sz="1600" i="1" spc="-11" dirty="0">
                <a:cs typeface="Arial"/>
              </a:rPr>
              <a:t>innovare i laboratori </a:t>
            </a:r>
            <a:r>
              <a:rPr lang="it-IT" sz="1600" spc="-11" dirty="0">
                <a:cs typeface="Arial"/>
              </a:rPr>
              <a:t>con tecnologie 4.0; migliorare i </a:t>
            </a:r>
            <a:r>
              <a:rPr lang="it-IT" sz="1600" i="1" spc="-11" dirty="0">
                <a:cs typeface="Arial"/>
              </a:rPr>
              <a:t>percorsi formativi ad alta specializzazione; </a:t>
            </a:r>
          </a:p>
          <a:p>
            <a:pPr marL="9525" algn="just">
              <a:spcBef>
                <a:spcPts val="649"/>
              </a:spcBef>
            </a:pPr>
            <a:r>
              <a:rPr lang="it-IT" sz="1600" b="1" spc="-11" dirty="0">
                <a:cs typeface="Arial"/>
              </a:rPr>
              <a:t>Aumento del 100% annuo degli iscritti</a:t>
            </a:r>
          </a:p>
          <a:p>
            <a:pPr marL="9525">
              <a:spcBef>
                <a:spcPts val="649"/>
              </a:spcBef>
            </a:pPr>
            <a:endParaRPr lang="it-IT" sz="1600" spc="-11" dirty="0">
              <a:cs typeface="Arial"/>
            </a:endParaRPr>
          </a:p>
        </p:txBody>
      </p:sp>
      <p:sp>
        <p:nvSpPr>
          <p:cNvPr id="13" name="object 5">
            <a:extLst>
              <a:ext uri="{FF2B5EF4-FFF2-40B4-BE49-F238E27FC236}">
                <a16:creationId xmlns="" xmlns:a16="http://schemas.microsoft.com/office/drawing/2014/main" id="{4CBEF4E3-A9F7-4506-B8A5-9334B3A800E0}"/>
              </a:ext>
            </a:extLst>
          </p:cNvPr>
          <p:cNvSpPr txBox="1"/>
          <p:nvPr/>
        </p:nvSpPr>
        <p:spPr>
          <a:xfrm>
            <a:off x="5004048" y="1196752"/>
            <a:ext cx="2434124" cy="652582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9525">
              <a:spcBef>
                <a:spcPts val="649"/>
              </a:spcBef>
            </a:pPr>
            <a:r>
              <a:rPr lang="it-IT" sz="1600" b="1" spc="-11" dirty="0">
                <a:solidFill>
                  <a:schemeClr val="accent1"/>
                </a:solidFill>
                <a:cs typeface="Arial"/>
              </a:rPr>
              <a:t>Erogazioni:  </a:t>
            </a:r>
          </a:p>
          <a:p>
            <a:pPr marL="223838" indent="-214313">
              <a:spcBef>
                <a:spcPts val="649"/>
              </a:spcBef>
              <a:buFont typeface="Arial" panose="020B0604020202020204" pitchFamily="34" charset="0"/>
              <a:buChar char="•"/>
            </a:pPr>
            <a:r>
              <a:rPr lang="it-IT" sz="1600" b="1" spc="-11" dirty="0">
                <a:cs typeface="Arial"/>
              </a:rPr>
              <a:t>1,5 miliardi/EUR</a:t>
            </a:r>
          </a:p>
        </p:txBody>
      </p:sp>
      <p:sp>
        <p:nvSpPr>
          <p:cNvPr id="14" name="object 5">
            <a:extLst>
              <a:ext uri="{FF2B5EF4-FFF2-40B4-BE49-F238E27FC236}">
                <a16:creationId xmlns="" xmlns:a16="http://schemas.microsoft.com/office/drawing/2014/main" id="{C8E4D26C-6FFA-4153-8D69-CE029F1EC28F}"/>
              </a:ext>
            </a:extLst>
          </p:cNvPr>
          <p:cNvSpPr txBox="1"/>
          <p:nvPr/>
        </p:nvSpPr>
        <p:spPr>
          <a:xfrm>
            <a:off x="5003308" y="1838563"/>
            <a:ext cx="2434124" cy="1145025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9525">
              <a:spcBef>
                <a:spcPts val="649"/>
              </a:spcBef>
            </a:pPr>
            <a:r>
              <a:rPr lang="it-IT" sz="1600" b="1" spc="-11" dirty="0">
                <a:solidFill>
                  <a:schemeClr val="accent1"/>
                </a:solidFill>
                <a:cs typeface="Arial"/>
              </a:rPr>
              <a:t>Intervento:  </a:t>
            </a:r>
          </a:p>
          <a:p>
            <a:pPr marL="223838" indent="-214313">
              <a:spcBef>
                <a:spcPts val="649"/>
              </a:spcBef>
              <a:buFont typeface="Arial" panose="020B0604020202020204" pitchFamily="34" charset="0"/>
              <a:buChar char="•"/>
            </a:pPr>
            <a:r>
              <a:rPr lang="it-IT" sz="1600" b="1" spc="-11" dirty="0">
                <a:cs typeface="Arial"/>
              </a:rPr>
              <a:t>formazione docenti,  reti con imprese,  laboratori 4.0</a:t>
            </a:r>
          </a:p>
        </p:txBody>
      </p:sp>
      <p:sp>
        <p:nvSpPr>
          <p:cNvPr id="15" name="object 2">
            <a:extLst>
              <a:ext uri="{FF2B5EF4-FFF2-40B4-BE49-F238E27FC236}">
                <a16:creationId xmlns="" xmlns:a16="http://schemas.microsoft.com/office/drawing/2014/main" id="{3001BBAD-A5CD-439B-AD35-1DB8705322A2}"/>
              </a:ext>
            </a:extLst>
          </p:cNvPr>
          <p:cNvSpPr/>
          <p:nvPr/>
        </p:nvSpPr>
        <p:spPr>
          <a:xfrm>
            <a:off x="683568" y="5669868"/>
            <a:ext cx="7507269" cy="1188132"/>
          </a:xfrm>
          <a:custGeom>
            <a:avLst/>
            <a:gdLst/>
            <a:ahLst/>
            <a:cxnLst/>
            <a:rect l="l" t="t" r="r" b="b"/>
            <a:pathLst>
              <a:path w="5791200" h="2313940">
                <a:moveTo>
                  <a:pt x="5791200" y="0"/>
                </a:moveTo>
                <a:lnTo>
                  <a:pt x="0" y="0"/>
                </a:lnTo>
                <a:lnTo>
                  <a:pt x="0" y="2313432"/>
                </a:lnTo>
                <a:lnTo>
                  <a:pt x="5791200" y="2313432"/>
                </a:lnTo>
                <a:lnTo>
                  <a:pt x="579120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marL="9525" algn="ctr">
              <a:spcBef>
                <a:spcPts val="773"/>
              </a:spcBef>
            </a:pPr>
            <a:r>
              <a:rPr lang="it-IT" sz="1200" b="1" spc="-4" dirty="0">
                <a:cs typeface="Arial"/>
              </a:rPr>
              <a:t>Modalità di attuazione</a:t>
            </a:r>
          </a:p>
          <a:p>
            <a:pPr marL="9525" algn="ctr">
              <a:spcBef>
                <a:spcPts val="773"/>
              </a:spcBef>
            </a:pPr>
            <a:r>
              <a:rPr lang="it-IT" sz="1200" b="1" spc="-4" dirty="0">
                <a:solidFill>
                  <a:srgbClr val="FF0000"/>
                </a:solidFill>
                <a:cs typeface="Arial"/>
              </a:rPr>
              <a:t>L’intervento sarà strettamente collegato alla riforma degli ITS per il rafforzamento dell'offerta  formativa degli Istituti, che si ispirerà a modelli consolidati  in altri paesi europei e che orienterà l’istruzione tecnica verso l’innovazione di Industria 4.0 e la transizione digitale. Il provvedimento è fermo da settimane in Commissione Cultura al Senato, in attesa di un parere sul testo</a:t>
            </a:r>
          </a:p>
          <a:p>
            <a:pPr marL="9525" algn="ctr">
              <a:spcBef>
                <a:spcPts val="773"/>
              </a:spcBef>
            </a:pPr>
            <a:endParaRPr lang="it-IT" sz="1200" b="1" spc="-4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16" name="Rettangolo 8">
            <a:extLst>
              <a:ext uri="{FF2B5EF4-FFF2-40B4-BE49-F238E27FC236}">
                <a16:creationId xmlns="" xmlns:a16="http://schemas.microsoft.com/office/drawing/2014/main" id="{141DBE59-C5D5-4714-8ABF-0E7C961FC506}"/>
              </a:ext>
            </a:extLst>
          </p:cNvPr>
          <p:cNvSpPr/>
          <p:nvPr/>
        </p:nvSpPr>
        <p:spPr>
          <a:xfrm>
            <a:off x="323528" y="3573016"/>
            <a:ext cx="7326814" cy="1872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endParaRPr lang="it-IT" sz="78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3">
            <a:extLst>
              <a:ext uri="{FF2B5EF4-FFF2-40B4-BE49-F238E27FC236}">
                <a16:creationId xmlns="" xmlns:a16="http://schemas.microsoft.com/office/drawing/2014/main" id="{CDE3ACB9-9518-4376-994F-D16B85C1AA4C}"/>
              </a:ext>
            </a:extLst>
          </p:cNvPr>
          <p:cNvSpPr txBox="1"/>
          <p:nvPr/>
        </p:nvSpPr>
        <p:spPr>
          <a:xfrm>
            <a:off x="323528" y="3925020"/>
            <a:ext cx="7268496" cy="1509709"/>
          </a:xfrm>
          <a:prstGeom prst="rect">
            <a:avLst/>
          </a:prstGeom>
          <a:ln w="19050">
            <a:noFill/>
          </a:ln>
        </p:spPr>
        <p:txBody>
          <a:bodyPr vert="horz" wrap="square" lIns="0" tIns="98108" rIns="0" bIns="0" rtlCol="0">
            <a:spAutoFit/>
          </a:bodyPr>
          <a:lstStyle/>
          <a:p>
            <a:pPr marL="240983" indent="-214313">
              <a:spcBef>
                <a:spcPts val="701"/>
              </a:spcBef>
              <a:buFont typeface="Arial" panose="020B0604020202020204" pitchFamily="34" charset="0"/>
              <a:buChar char="•"/>
              <a:tabLst>
                <a:tab pos="241935" algn="l"/>
                <a:tab pos="242411" algn="l"/>
              </a:tabLst>
            </a:pPr>
            <a:r>
              <a:rPr lang="it-IT" sz="1600" spc="-11" dirty="0">
                <a:cs typeface="Arial"/>
              </a:rPr>
              <a:t>Il programma è gestito dal </a:t>
            </a:r>
            <a:r>
              <a:rPr lang="it-IT" sz="1600" b="1" spc="-11" dirty="0">
                <a:cs typeface="Arial"/>
              </a:rPr>
              <a:t>Ministero dell’Istruzione </a:t>
            </a:r>
            <a:r>
              <a:rPr lang="it-IT" sz="1600" spc="-11" dirty="0">
                <a:cs typeface="Arial"/>
              </a:rPr>
              <a:t>in collaborazione con gli Istituti</a:t>
            </a:r>
          </a:p>
          <a:p>
            <a:pPr marL="240983" indent="-214313">
              <a:spcBef>
                <a:spcPts val="701"/>
              </a:spcBef>
              <a:buFont typeface="Arial" panose="020B0604020202020204" pitchFamily="34" charset="0"/>
              <a:buChar char="•"/>
              <a:tabLst>
                <a:tab pos="241935" algn="l"/>
                <a:tab pos="242411" algn="l"/>
              </a:tabLst>
            </a:pPr>
            <a:r>
              <a:rPr lang="it-IT" sz="1600" spc="-11" dirty="0">
                <a:cs typeface="Arial"/>
              </a:rPr>
              <a:t>È necessaria </a:t>
            </a:r>
            <a:r>
              <a:rPr lang="it-IT" sz="1600" b="1" spc="-11" dirty="0">
                <a:cs typeface="Arial"/>
              </a:rPr>
              <a:t>la concertazione con gli enti locali </a:t>
            </a:r>
            <a:r>
              <a:rPr lang="it-IT" sz="1600" spc="-11" dirty="0">
                <a:cs typeface="Arial"/>
              </a:rPr>
              <a:t>per la localizzazione territoriale degli interventi</a:t>
            </a:r>
          </a:p>
          <a:p>
            <a:pPr marL="240983" indent="-214313">
              <a:spcBef>
                <a:spcPts val="701"/>
              </a:spcBef>
              <a:buFont typeface="Arial" panose="020B0604020202020204" pitchFamily="34" charset="0"/>
              <a:buChar char="•"/>
              <a:tabLst>
                <a:tab pos="241935" algn="l"/>
                <a:tab pos="242411" algn="l"/>
              </a:tabLst>
            </a:pPr>
            <a:r>
              <a:rPr lang="it-IT" sz="1600" spc="-11" dirty="0">
                <a:cs typeface="Arial"/>
              </a:rPr>
              <a:t>Il processo di individuazione delle </a:t>
            </a:r>
            <a:r>
              <a:rPr lang="it-IT" sz="1600" b="1" spc="-11" dirty="0">
                <a:cs typeface="Arial"/>
              </a:rPr>
              <a:t>filiere produttive </a:t>
            </a:r>
            <a:r>
              <a:rPr lang="it-IT" sz="1600" spc="-11" dirty="0">
                <a:cs typeface="Arial"/>
              </a:rPr>
              <a:t>avverrà attraverso un processo di confronto con </a:t>
            </a:r>
            <a:r>
              <a:rPr lang="it-IT" sz="1600" b="1" spc="-11" dirty="0">
                <a:cs typeface="Arial"/>
              </a:rPr>
              <a:t>le Regioni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17C96C08-777A-453A-9365-2F83004DD588}"/>
              </a:ext>
            </a:extLst>
          </p:cNvPr>
          <p:cNvSpPr txBox="1"/>
          <p:nvPr/>
        </p:nvSpPr>
        <p:spPr>
          <a:xfrm>
            <a:off x="395536" y="3670972"/>
            <a:ext cx="2448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spc="-4" dirty="0">
                <a:solidFill>
                  <a:schemeClr val="accent1"/>
                </a:solidFill>
                <a:cs typeface="Arial"/>
              </a:rPr>
              <a:t>Soggetti coinvolti </a:t>
            </a:r>
            <a:endParaRPr lang="it-IT" sz="1600" dirty="0">
              <a:solidFill>
                <a:schemeClr val="accent1"/>
              </a:solidFill>
              <a:cs typeface="Arial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8E0621F8-F828-084A-AEF2-3116B0CC7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11F30602-E966-4593-B6EE-1DBC0E4D5735}"/>
              </a:ext>
            </a:extLst>
          </p:cNvPr>
          <p:cNvSpPr txBox="1"/>
          <p:nvPr/>
        </p:nvSpPr>
        <p:spPr>
          <a:xfrm>
            <a:off x="7743570" y="4287973"/>
            <a:ext cx="13716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b="1" spc="-4" dirty="0">
                <a:solidFill>
                  <a:srgbClr val="FF0000"/>
                </a:solidFill>
                <a:cs typeface="Arial"/>
              </a:rPr>
              <a:t>Attualmente è in corso di esame al senato il disegno di legge </a:t>
            </a:r>
            <a:r>
              <a:rPr lang="it-IT" sz="1050" b="1" spc="-4" dirty="0">
                <a:solidFill>
                  <a:srgbClr val="FF0000"/>
                </a:solidFill>
                <a:cs typeface="Arial"/>
                <a:hlinkClick r:id="rId3"/>
              </a:rPr>
              <a:t>AS 2333</a:t>
            </a:r>
            <a:r>
              <a:rPr lang="it-IT" sz="1350" dirty="0"/>
              <a:t>.</a:t>
            </a:r>
          </a:p>
        </p:txBody>
      </p:sp>
      <p:pic>
        <p:nvPicPr>
          <p:cNvPr id="23" name="Picture 2">
            <a:extLst>
              <a:ext uri="{FF2B5EF4-FFF2-40B4-BE49-F238E27FC236}">
                <a16:creationId xmlns="" xmlns:a16="http://schemas.microsoft.com/office/drawing/2014/main" id="{9C022696-6E18-4F43-9EC5-645A3E68A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3501008"/>
            <a:ext cx="754013" cy="66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3756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3E12F418-A333-48EA-947D-9C30C8E12DF8}"/>
              </a:ext>
            </a:extLst>
          </p:cNvPr>
          <p:cNvSpPr txBox="1"/>
          <p:nvPr/>
        </p:nvSpPr>
        <p:spPr>
          <a:xfrm>
            <a:off x="3347864" y="260648"/>
            <a:ext cx="566494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30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M4C2I1.3 – Partenariati estesi</a:t>
            </a:r>
          </a:p>
        </p:txBody>
      </p:sp>
      <p:grpSp>
        <p:nvGrpSpPr>
          <p:cNvPr id="22" name="Gruppo 21"/>
          <p:cNvGrpSpPr/>
          <p:nvPr/>
        </p:nvGrpSpPr>
        <p:grpSpPr>
          <a:xfrm>
            <a:off x="179512" y="1268760"/>
            <a:ext cx="7054513" cy="4618060"/>
            <a:chOff x="1261904" y="1939938"/>
            <a:chExt cx="5972121" cy="3931903"/>
          </a:xfrm>
        </p:grpSpPr>
        <p:grpSp>
          <p:nvGrpSpPr>
            <p:cNvPr id="3" name="Gruppo 21">
              <a:extLst>
                <a:ext uri="{FF2B5EF4-FFF2-40B4-BE49-F238E27FC236}">
                  <a16:creationId xmlns="" xmlns:a16="http://schemas.microsoft.com/office/drawing/2014/main" id="{4FB1F741-AB73-4E2B-A5F6-B3BF62C9613A}"/>
                </a:ext>
              </a:extLst>
            </p:cNvPr>
            <p:cNvGrpSpPr/>
            <p:nvPr/>
          </p:nvGrpSpPr>
          <p:grpSpPr>
            <a:xfrm>
              <a:off x="1753965" y="2523020"/>
              <a:ext cx="5237800" cy="3057294"/>
              <a:chOff x="576097" y="2664299"/>
              <a:chExt cx="6983733" cy="4076392"/>
            </a:xfrm>
          </p:grpSpPr>
          <p:sp>
            <p:nvSpPr>
              <p:cNvPr id="23" name="Rettangolo 22">
                <a:extLst>
                  <a:ext uri="{FF2B5EF4-FFF2-40B4-BE49-F238E27FC236}">
                    <a16:creationId xmlns="" xmlns:a16="http://schemas.microsoft.com/office/drawing/2014/main" id="{52C8EAD0-37FB-49B3-9456-79D6E206D7DB}"/>
                  </a:ext>
                </a:extLst>
              </p:cNvPr>
              <p:cNvSpPr/>
              <p:nvPr/>
            </p:nvSpPr>
            <p:spPr>
              <a:xfrm>
                <a:off x="576097" y="2664299"/>
                <a:ext cx="6983733" cy="4076392"/>
              </a:xfrm>
              <a:prstGeom prst="rect">
                <a:avLst/>
              </a:prstGeom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4" name="CasellaDiTesto 23">
                <a:extLst>
                  <a:ext uri="{FF2B5EF4-FFF2-40B4-BE49-F238E27FC236}">
                    <a16:creationId xmlns="" xmlns:a16="http://schemas.microsoft.com/office/drawing/2014/main" id="{7E3E46EB-6346-4C77-A21F-72E68F145097}"/>
                  </a:ext>
                </a:extLst>
              </p:cNvPr>
              <p:cNvSpPr txBox="1"/>
              <p:nvPr/>
            </p:nvSpPr>
            <p:spPr>
              <a:xfrm>
                <a:off x="576097" y="2664299"/>
                <a:ext cx="6983733" cy="407639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0005" tIns="40005" rIns="40005" bIns="40005" numCol="1" spcCol="1270" anchor="t" anchorCtr="0">
                <a:noAutofit/>
              </a:bodyPr>
              <a:lstStyle/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050" b="1" dirty="0"/>
                  <a:t>DECRETI ATTUATIVI:</a:t>
                </a:r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1050" b="1" dirty="0"/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1050" b="1" dirty="0"/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1050" b="1" dirty="0"/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1050" b="1" dirty="0"/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1050" b="1" dirty="0"/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1050" b="1" dirty="0"/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1050" b="1" dirty="0"/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1050" b="1" dirty="0"/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525" b="1" dirty="0"/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1050" b="1" dirty="0"/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1050" b="1" dirty="0"/>
              </a:p>
            </p:txBody>
          </p:sp>
        </p:grpSp>
        <p:sp>
          <p:nvSpPr>
            <p:cNvPr id="10" name="Rettangolo 8">
              <a:extLst>
                <a:ext uri="{FF2B5EF4-FFF2-40B4-BE49-F238E27FC236}">
                  <a16:creationId xmlns="" xmlns:a16="http://schemas.microsoft.com/office/drawing/2014/main" id="{81EB470E-2712-48FE-A5E0-75DE90D403A1}"/>
                </a:ext>
              </a:extLst>
            </p:cNvPr>
            <p:cNvSpPr/>
            <p:nvPr/>
          </p:nvSpPr>
          <p:spPr>
            <a:xfrm>
              <a:off x="1261904" y="2062556"/>
              <a:ext cx="5972121" cy="3761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>
                <a:defRPr/>
              </a:pPr>
              <a:endParaRPr lang="it-IT" sz="78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bject 5">
              <a:extLst>
                <a:ext uri="{FF2B5EF4-FFF2-40B4-BE49-F238E27FC236}">
                  <a16:creationId xmlns="" xmlns:a16="http://schemas.microsoft.com/office/drawing/2014/main" id="{ECA0D079-888E-441D-B6BF-AA6718D9D8C5}"/>
                </a:ext>
              </a:extLst>
            </p:cNvPr>
            <p:cNvSpPr txBox="1"/>
            <p:nvPr/>
          </p:nvSpPr>
          <p:spPr>
            <a:xfrm>
              <a:off x="1284536" y="1939938"/>
              <a:ext cx="3046145" cy="3759203"/>
            </a:xfrm>
            <a:prstGeom prst="rect">
              <a:avLst/>
            </a:prstGeom>
          </p:spPr>
          <p:txBody>
            <a:bodyPr vert="horz" wrap="square" lIns="0" tIns="82391" rIns="0" bIns="0" rtlCol="0">
              <a:spAutoFit/>
            </a:bodyPr>
            <a:lstStyle/>
            <a:p>
              <a:pPr marL="9525">
                <a:spcBef>
                  <a:spcPts val="649"/>
                </a:spcBef>
              </a:pPr>
              <a:r>
                <a:rPr lang="it-IT" sz="1200" b="1" spc="-11" dirty="0">
                  <a:solidFill>
                    <a:schemeClr val="accent1"/>
                  </a:solidFill>
                  <a:cs typeface="Arial"/>
                </a:rPr>
                <a:t>Cosa finanzia: </a:t>
              </a:r>
              <a:endParaRPr lang="it-IT" sz="1050" b="1" spc="-11" dirty="0">
                <a:cs typeface="Arial"/>
              </a:endParaRPr>
            </a:p>
            <a:p>
              <a:pPr marL="9525" algn="just">
                <a:spcBef>
                  <a:spcPts val="649"/>
                </a:spcBef>
              </a:pPr>
              <a:r>
                <a:rPr lang="it-IT" sz="1050" spc="-11" dirty="0">
                  <a:cs typeface="Arial"/>
                </a:rPr>
                <a:t>L’investimento mira a finanziare fino a </a:t>
              </a:r>
              <a:r>
                <a:rPr lang="it-IT" sz="1050" b="1" spc="-11" dirty="0">
                  <a:cs typeface="Arial"/>
                </a:rPr>
                <a:t>un massimo di 15 programmi di ricerca, realizzati da reti allargate di soggetti pubblici e privati, e presentati da un soggetto proponente tramite apposita manifestazione di interesse. </a:t>
              </a:r>
            </a:p>
            <a:p>
              <a:pPr marL="9525" algn="just">
                <a:spcBef>
                  <a:spcPts val="649"/>
                </a:spcBef>
              </a:pPr>
              <a:r>
                <a:rPr lang="it-IT" sz="1050" spc="-11" dirty="0">
                  <a:cs typeface="Arial"/>
                </a:rPr>
                <a:t>La struttura di governance sarà di tipo </a:t>
              </a:r>
              <a:r>
                <a:rPr lang="it-IT" sz="1050" b="1" spc="-11" dirty="0" err="1">
                  <a:cs typeface="Arial"/>
                </a:rPr>
                <a:t>Hub&amp;Spoke</a:t>
              </a:r>
              <a:r>
                <a:rPr lang="it-IT" sz="1050" spc="-11" dirty="0">
                  <a:cs typeface="Arial"/>
                </a:rPr>
                <a:t>, dove l’hub coordina e rendiconta al MUR, e gli </a:t>
              </a:r>
              <a:r>
                <a:rPr lang="it-IT" sz="1050" spc="-11" dirty="0" err="1">
                  <a:cs typeface="Arial"/>
                </a:rPr>
                <a:t>spoke</a:t>
              </a:r>
              <a:r>
                <a:rPr lang="it-IT" sz="1050" spc="-11" dirty="0">
                  <a:cs typeface="Arial"/>
                </a:rPr>
                <a:t> rendicontano all’hub. </a:t>
              </a:r>
            </a:p>
            <a:p>
              <a:pPr marL="9525" algn="just">
                <a:spcBef>
                  <a:spcPts val="649"/>
                </a:spcBef>
              </a:pPr>
              <a:r>
                <a:rPr lang="it-IT" sz="1050" b="1" spc="-11" dirty="0">
                  <a:solidFill>
                    <a:srgbClr val="C00000"/>
                  </a:solidFill>
                  <a:cs typeface="Arial"/>
                </a:rPr>
                <a:t>L’hub</a:t>
              </a:r>
              <a:r>
                <a:rPr lang="it-IT" sz="1050" spc="-11" dirty="0">
                  <a:cs typeface="Arial"/>
                </a:rPr>
                <a:t> è il soggetto attuatore, auspicabilmente organizzato come </a:t>
              </a:r>
              <a:r>
                <a:rPr lang="it-IT" sz="1050" b="1" spc="-11" dirty="0">
                  <a:cs typeface="Arial"/>
                </a:rPr>
                <a:t>consorzio pubblico-privato</a:t>
              </a:r>
              <a:r>
                <a:rPr lang="it-IT" sz="1050" spc="-11" dirty="0">
                  <a:cs typeface="Arial"/>
                </a:rPr>
                <a:t> </a:t>
              </a:r>
              <a:r>
                <a:rPr lang="it-IT" sz="1050" b="1" spc="-11" dirty="0">
                  <a:cs typeface="Arial"/>
                </a:rPr>
                <a:t>costituito da soggetti vigilati dal MUR e da altri soggetti</a:t>
              </a:r>
              <a:r>
                <a:rPr lang="it-IT" sz="1050" spc="-11" dirty="0">
                  <a:cs typeface="Arial"/>
                </a:rPr>
                <a:t>. L’hub </a:t>
              </a:r>
              <a:r>
                <a:rPr lang="it-IT" sz="1050" b="1" spc="-11" dirty="0">
                  <a:cs typeface="Arial"/>
                </a:rPr>
                <a:t>gestisce il programma di ricerca e rendiconta</a:t>
              </a:r>
              <a:r>
                <a:rPr lang="it-IT" sz="1050" spc="-11" dirty="0">
                  <a:cs typeface="Arial"/>
                </a:rPr>
                <a:t> senza svolgere attività di ricerca né assumendo personale esclusa l’assunzione del </a:t>
              </a:r>
              <a:r>
                <a:rPr lang="it-IT" sz="1050" spc="-11" dirty="0" err="1">
                  <a:cs typeface="Arial"/>
                </a:rPr>
                <a:t>programme</a:t>
              </a:r>
              <a:r>
                <a:rPr lang="it-IT" sz="1050" spc="-11" dirty="0">
                  <a:cs typeface="Arial"/>
                </a:rPr>
                <a:t> (</a:t>
              </a:r>
              <a:r>
                <a:rPr lang="it-IT" sz="1050" spc="-11" dirty="0" err="1">
                  <a:cs typeface="Arial"/>
                </a:rPr>
                <a:t>research</a:t>
              </a:r>
              <a:r>
                <a:rPr lang="it-IT" sz="1050" spc="-11" dirty="0">
                  <a:cs typeface="Arial"/>
                </a:rPr>
                <a:t>) manager. </a:t>
              </a:r>
              <a:r>
                <a:rPr lang="it-IT" sz="1050" b="1" spc="-11" dirty="0">
                  <a:cs typeface="Arial"/>
                </a:rPr>
                <a:t>Negli </a:t>
              </a:r>
              <a:r>
                <a:rPr lang="it-IT" sz="1050" b="1" spc="-11" dirty="0" err="1">
                  <a:solidFill>
                    <a:srgbClr val="C00000"/>
                  </a:solidFill>
                  <a:cs typeface="Arial"/>
                </a:rPr>
                <a:t>spoke</a:t>
              </a:r>
              <a:r>
                <a:rPr lang="it-IT" sz="1050" b="1" spc="-11" dirty="0">
                  <a:cs typeface="Arial"/>
                </a:rPr>
                <a:t> sono localizzate le attività di ricerca. </a:t>
              </a:r>
              <a:r>
                <a:rPr lang="it-IT" sz="1050" spc="-11" dirty="0">
                  <a:cs typeface="Arial"/>
                </a:rPr>
                <a:t>Gli </a:t>
              </a:r>
              <a:r>
                <a:rPr lang="it-IT" sz="1050" spc="-11" dirty="0" err="1">
                  <a:cs typeface="Arial"/>
                </a:rPr>
                <a:t>spoke</a:t>
              </a:r>
              <a:r>
                <a:rPr lang="it-IT" sz="1050" spc="-11" dirty="0">
                  <a:cs typeface="Arial"/>
                </a:rPr>
                <a:t> devono essere </a:t>
              </a:r>
              <a:r>
                <a:rPr lang="it-IT" sz="1050" b="1" spc="-11" dirty="0">
                  <a:cs typeface="Arial"/>
                </a:rPr>
                <a:t>individuati in base alla specializzazione scientifica degli enti che li ospiteranno</a:t>
              </a:r>
              <a:r>
                <a:rPr lang="it-IT" sz="1050" spc="-11" dirty="0">
                  <a:cs typeface="Arial"/>
                </a:rPr>
                <a:t>. Un singolo </a:t>
              </a:r>
              <a:r>
                <a:rPr lang="it-IT" sz="1050" spc="-11" dirty="0" err="1">
                  <a:cs typeface="Arial"/>
                </a:rPr>
                <a:t>spoke</a:t>
              </a:r>
              <a:r>
                <a:rPr lang="it-IT" sz="1050" spc="-11" dirty="0">
                  <a:cs typeface="Arial"/>
                </a:rPr>
                <a:t> può anche coinvolgere soggetti affiliati a </a:t>
              </a:r>
              <a:r>
                <a:rPr lang="it-IT" sz="1050" b="1" spc="-11" dirty="0">
                  <a:cs typeface="Arial"/>
                </a:rPr>
                <a:t>più istituzioni di origine</a:t>
              </a:r>
              <a:r>
                <a:rPr lang="it-IT" sz="1050" spc="-11" dirty="0">
                  <a:cs typeface="Arial"/>
                </a:rPr>
                <a:t>, così da garantire la </a:t>
              </a:r>
              <a:r>
                <a:rPr lang="it-IT" sz="1050" b="1" spc="-11" dirty="0">
                  <a:cs typeface="Arial"/>
                </a:rPr>
                <a:t>massa critica</a:t>
              </a:r>
              <a:r>
                <a:rPr lang="it-IT" sz="1050" spc="-11" dirty="0">
                  <a:cs typeface="Arial"/>
                </a:rPr>
                <a:t> necessaria per la definizione di un nodo della rete.</a:t>
              </a:r>
            </a:p>
          </p:txBody>
        </p:sp>
        <p:sp>
          <p:nvSpPr>
            <p:cNvPr id="18" name="Rettangolo 17">
              <a:extLst>
                <a:ext uri="{FF2B5EF4-FFF2-40B4-BE49-F238E27FC236}">
                  <a16:creationId xmlns="" xmlns:a16="http://schemas.microsoft.com/office/drawing/2014/main" id="{BB4878A3-B83B-4D92-B2E3-AE08EF9A2929}"/>
                </a:ext>
              </a:extLst>
            </p:cNvPr>
            <p:cNvSpPr/>
            <p:nvPr/>
          </p:nvSpPr>
          <p:spPr>
            <a:xfrm>
              <a:off x="4387219" y="1995828"/>
              <a:ext cx="2548007" cy="179526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 dirty="0"/>
            </a:p>
          </p:txBody>
        </p:sp>
        <p:sp>
          <p:nvSpPr>
            <p:cNvPr id="16" name="object 5">
              <a:extLst>
                <a:ext uri="{FF2B5EF4-FFF2-40B4-BE49-F238E27FC236}">
                  <a16:creationId xmlns="" xmlns:a16="http://schemas.microsoft.com/office/drawing/2014/main" id="{EF6BBEB2-9785-44DA-84DC-CFD15646D725}"/>
                </a:ext>
              </a:extLst>
            </p:cNvPr>
            <p:cNvSpPr txBox="1"/>
            <p:nvPr/>
          </p:nvSpPr>
          <p:spPr>
            <a:xfrm>
              <a:off x="5852100" y="1966833"/>
              <a:ext cx="1178324" cy="677589"/>
            </a:xfrm>
            <a:prstGeom prst="rect">
              <a:avLst/>
            </a:prstGeom>
          </p:spPr>
          <p:txBody>
            <a:bodyPr vert="horz" wrap="square" lIns="0" tIns="82391" rIns="0" bIns="0" rtlCol="0">
              <a:spAutoFit/>
            </a:bodyPr>
            <a:lstStyle/>
            <a:p>
              <a:pPr marL="9525">
                <a:spcBef>
                  <a:spcPts val="649"/>
                </a:spcBef>
              </a:pPr>
              <a:r>
                <a:rPr lang="it-IT" sz="1200" b="1" spc="-11" dirty="0">
                  <a:cs typeface="Arial"/>
                </a:rPr>
                <a:t>Soggetti coinvolti   </a:t>
              </a:r>
            </a:p>
            <a:p>
              <a:pPr marL="9525">
                <a:spcBef>
                  <a:spcPts val="649"/>
                </a:spcBef>
              </a:pPr>
              <a:r>
                <a:rPr lang="it-IT" sz="1050" b="1" spc="-11" dirty="0">
                  <a:cs typeface="Arial"/>
                </a:rPr>
                <a:t>MUR, Università, imprese</a:t>
              </a:r>
            </a:p>
          </p:txBody>
        </p:sp>
        <p:sp>
          <p:nvSpPr>
            <p:cNvPr id="17" name="object 5">
              <a:extLst>
                <a:ext uri="{FF2B5EF4-FFF2-40B4-BE49-F238E27FC236}">
                  <a16:creationId xmlns="" xmlns:a16="http://schemas.microsoft.com/office/drawing/2014/main" id="{0832094E-EE42-4871-8B13-467D5261F763}"/>
                </a:ext>
              </a:extLst>
            </p:cNvPr>
            <p:cNvSpPr txBox="1"/>
            <p:nvPr/>
          </p:nvSpPr>
          <p:spPr>
            <a:xfrm>
              <a:off x="4457408" y="1959378"/>
              <a:ext cx="1342765" cy="677589"/>
            </a:xfrm>
            <a:prstGeom prst="rect">
              <a:avLst/>
            </a:prstGeom>
          </p:spPr>
          <p:txBody>
            <a:bodyPr vert="horz" wrap="square" lIns="0" tIns="82391" rIns="0" bIns="0" rtlCol="0">
              <a:spAutoFit/>
            </a:bodyPr>
            <a:lstStyle/>
            <a:p>
              <a:pPr marL="9525">
                <a:spcBef>
                  <a:spcPts val="649"/>
                </a:spcBef>
              </a:pPr>
              <a:r>
                <a:rPr lang="it-IT" sz="1200" b="1" spc="-11" dirty="0">
                  <a:cs typeface="Arial"/>
                </a:rPr>
                <a:t>Erogazioni</a:t>
              </a:r>
              <a:r>
                <a:rPr lang="it-IT" sz="1200" b="1" spc="-11" dirty="0">
                  <a:solidFill>
                    <a:schemeClr val="accent1"/>
                  </a:solidFill>
                  <a:cs typeface="Arial"/>
                </a:rPr>
                <a:t>  </a:t>
              </a:r>
            </a:p>
            <a:p>
              <a:pPr marL="9525">
                <a:spcBef>
                  <a:spcPts val="649"/>
                </a:spcBef>
              </a:pPr>
              <a:r>
                <a:rPr lang="it-IT" sz="1050" b="1" spc="-11" dirty="0">
                  <a:cs typeface="Arial"/>
                </a:rPr>
                <a:t>1,6, mln (80 - 160 mln. a partenariato)</a:t>
              </a:r>
              <a:endParaRPr lang="it-IT" sz="1050" spc="-11" dirty="0">
                <a:cs typeface="Arial"/>
              </a:endParaRPr>
            </a:p>
          </p:txBody>
        </p:sp>
        <p:sp>
          <p:nvSpPr>
            <p:cNvPr id="5" name="CasellaDiTesto 4">
              <a:extLst>
                <a:ext uri="{FF2B5EF4-FFF2-40B4-BE49-F238E27FC236}">
                  <a16:creationId xmlns="" xmlns:a16="http://schemas.microsoft.com/office/drawing/2014/main" id="{9F0C136D-7300-4E19-B6A0-0EF6DF796610}"/>
                </a:ext>
              </a:extLst>
            </p:cNvPr>
            <p:cNvSpPr txBox="1"/>
            <p:nvPr/>
          </p:nvSpPr>
          <p:spPr>
            <a:xfrm>
              <a:off x="4431805" y="2614337"/>
              <a:ext cx="2379692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1200" b="1" spc="-11" dirty="0">
                  <a:cs typeface="Arial"/>
                </a:rPr>
                <a:t>Obiettivo: T2 2025</a:t>
              </a:r>
            </a:p>
            <a:p>
              <a:pPr algn="just"/>
              <a:r>
                <a:rPr lang="it-IT" sz="1050" b="1" spc="-11" dirty="0">
                  <a:cs typeface="Arial"/>
                </a:rPr>
                <a:t>Almeno 100 nuovi ricercatori a</a:t>
              </a:r>
            </a:p>
            <a:p>
              <a:pPr algn="just"/>
              <a:r>
                <a:rPr lang="it-IT" sz="1050" b="1" spc="-11" dirty="0">
                  <a:cs typeface="Arial"/>
                </a:rPr>
                <a:t>tempo determinato assunti per</a:t>
              </a:r>
            </a:p>
            <a:p>
              <a:pPr algn="just"/>
              <a:r>
                <a:rPr lang="it-IT" sz="1050" b="1" spc="-11" dirty="0">
                  <a:cs typeface="Arial"/>
                </a:rPr>
                <a:t>ciascuno dei partenariati previsti per</a:t>
              </a:r>
            </a:p>
            <a:p>
              <a:pPr algn="just"/>
              <a:r>
                <a:rPr lang="it-IT" sz="1050" b="1" spc="-11" dirty="0">
                  <a:cs typeface="Arial"/>
                </a:rPr>
                <a:t>la ricerca di base firmati tra istituti</a:t>
              </a:r>
            </a:p>
            <a:p>
              <a:pPr algn="just"/>
              <a:r>
                <a:rPr lang="it-IT" sz="1050" b="1" spc="-11" dirty="0">
                  <a:cs typeface="Arial"/>
                </a:rPr>
                <a:t>di ricerca e imprese private.</a:t>
              </a:r>
            </a:p>
            <a:p>
              <a:pPr algn="just"/>
              <a:endParaRPr lang="it-IT" sz="1050" b="1" spc="-11" dirty="0">
                <a:cs typeface="Arial"/>
              </a:endParaRPr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="" xmlns:a16="http://schemas.microsoft.com/office/drawing/2014/main" id="{A6F82646-C02B-4249-BF98-D789BD4AA02B}"/>
                </a:ext>
              </a:extLst>
            </p:cNvPr>
            <p:cNvSpPr txBox="1"/>
            <p:nvPr/>
          </p:nvSpPr>
          <p:spPr>
            <a:xfrm>
              <a:off x="4370845" y="3840516"/>
              <a:ext cx="2731761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1050" b="1" dirty="0"/>
                <a:t>Massa critica</a:t>
              </a:r>
              <a:r>
                <a:rPr lang="it-IT" sz="1050" dirty="0"/>
                <a:t>: per ogni Partenariato sono richiesti requisiti dimensionali minimi, così definiti:</a:t>
              </a:r>
            </a:p>
            <a:p>
              <a:pPr marL="214313" indent="-214313" algn="just">
                <a:buFont typeface="Arial" panose="020B0604020202020204" pitchFamily="34" charset="0"/>
                <a:buChar char="•"/>
              </a:pPr>
              <a:r>
                <a:rPr lang="it-IT" sz="1050" dirty="0"/>
                <a:t>almeno </a:t>
              </a:r>
              <a:r>
                <a:rPr lang="it-IT" sz="1050" b="1" dirty="0"/>
                <a:t>250 persone, dedicate alla ricerca</a:t>
              </a:r>
              <a:r>
                <a:rPr lang="it-IT" sz="1050" dirty="0"/>
                <a:t>, inizialmente coinvolte nelle attività del Partenariato; </a:t>
              </a:r>
            </a:p>
            <a:p>
              <a:pPr marL="214313" indent="-214313" algn="just">
                <a:buFont typeface="Arial" panose="020B0604020202020204" pitchFamily="34" charset="0"/>
                <a:buChar char="•"/>
              </a:pPr>
              <a:r>
                <a:rPr lang="it-IT" sz="1050" dirty="0"/>
                <a:t>almeno </a:t>
              </a:r>
              <a:r>
                <a:rPr lang="it-IT" sz="1050" b="1" dirty="0"/>
                <a:t>5 </a:t>
              </a:r>
              <a:r>
                <a:rPr lang="it-IT" sz="1050" b="1" dirty="0" err="1"/>
                <a:t>spoke</a:t>
              </a:r>
              <a:r>
                <a:rPr lang="it-IT" sz="1050" dirty="0"/>
                <a:t>; per ogni </a:t>
              </a:r>
              <a:r>
                <a:rPr lang="it-IT" sz="1050" dirty="0" err="1"/>
                <a:t>spoke</a:t>
              </a:r>
              <a:r>
                <a:rPr lang="it-IT" sz="1050" dirty="0"/>
                <a:t>, almeno 30 persone coinvolte, di cui almeno 10 per almeno 3 mesi/persona.</a:t>
              </a:r>
            </a:p>
            <a:p>
              <a:pPr marL="214313" indent="-214313" algn="just">
                <a:buFont typeface="Arial" panose="020B0604020202020204" pitchFamily="34" charset="0"/>
                <a:buChar char="•"/>
              </a:pPr>
              <a:r>
                <a:rPr lang="it-IT" sz="1050" dirty="0"/>
                <a:t>Non viene definito un numero massimo di </a:t>
              </a:r>
              <a:r>
                <a:rPr lang="it-IT" sz="1050" dirty="0" err="1"/>
                <a:t>spoke</a:t>
              </a:r>
              <a:r>
                <a:rPr lang="it-IT" sz="1050" dirty="0"/>
                <a:t>, ma si segnala che esso deve essere coerente con le finalità dell’iniziativa.</a:t>
              </a:r>
            </a:p>
          </p:txBody>
        </p:sp>
      </p:grpSp>
      <p:sp>
        <p:nvSpPr>
          <p:cNvPr id="8" name="Segnaposto numero diapositiva 7">
            <a:extLst>
              <a:ext uri="{FF2B5EF4-FFF2-40B4-BE49-F238E27FC236}">
                <a16:creationId xmlns="" xmlns:a16="http://schemas.microsoft.com/office/drawing/2014/main" id="{CDF0B1C4-8066-9642-8BB9-1458FAB67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19" name="Freccia in giù 18"/>
          <p:cNvSpPr/>
          <p:nvPr/>
        </p:nvSpPr>
        <p:spPr>
          <a:xfrm>
            <a:off x="7829546" y="3286181"/>
            <a:ext cx="636814" cy="32639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0" name="CasellaDiTesto 19"/>
          <p:cNvSpPr txBox="1"/>
          <p:nvPr/>
        </p:nvSpPr>
        <p:spPr>
          <a:xfrm>
            <a:off x="7449939" y="3734476"/>
            <a:ext cx="15022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50" b="1" dirty="0"/>
              <a:t>Solo MPMI innovative</a:t>
            </a:r>
          </a:p>
        </p:txBody>
      </p:sp>
      <p:sp>
        <p:nvSpPr>
          <p:cNvPr id="25" name="Rettangolo con angoli arrotondati 6">
            <a:extLst>
              <a:ext uri="{FF2B5EF4-FFF2-40B4-BE49-F238E27FC236}">
                <a16:creationId xmlns="" xmlns:a16="http://schemas.microsoft.com/office/drawing/2014/main" id="{1DCA3145-5FD2-234F-9351-77BC83774702}"/>
              </a:ext>
            </a:extLst>
          </p:cNvPr>
          <p:cNvSpPr/>
          <p:nvPr/>
        </p:nvSpPr>
        <p:spPr>
          <a:xfrm>
            <a:off x="7295311" y="2359748"/>
            <a:ext cx="1770606" cy="79641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b="1" dirty="0">
                <a:solidFill>
                  <a:schemeClr val="tx1"/>
                </a:solidFill>
              </a:rPr>
              <a:t>2. POSSIBILI OPPORTUNITÀ PER LE MPMI</a:t>
            </a:r>
          </a:p>
        </p:txBody>
      </p:sp>
      <p:pic>
        <p:nvPicPr>
          <p:cNvPr id="21" name="Picture 2">
            <a:extLst>
              <a:ext uri="{FF2B5EF4-FFF2-40B4-BE49-F238E27FC236}">
                <a16:creationId xmlns="" xmlns:a16="http://schemas.microsoft.com/office/drawing/2014/main" id="{76BA7630-8B88-4E1F-B2D7-7C3F3EE3E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5222" y="4364210"/>
            <a:ext cx="540060" cy="476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29EF0D2E-46D5-4E8D-9BA7-796BFBD874CC}"/>
              </a:ext>
            </a:extLst>
          </p:cNvPr>
          <p:cNvSpPr txBox="1"/>
          <p:nvPr/>
        </p:nvSpPr>
        <p:spPr>
          <a:xfrm>
            <a:off x="7611219" y="4936304"/>
            <a:ext cx="10395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b="1" spc="-4" dirty="0">
                <a:solidFill>
                  <a:srgbClr val="FF0000"/>
                </a:solidFill>
                <a:cs typeface="Arial"/>
                <a:hlinkClick r:id="rId4"/>
              </a:rPr>
              <a:t>Bando attivo</a:t>
            </a:r>
            <a:r>
              <a:rPr lang="it-IT" sz="1050" b="1" spc="-4" dirty="0">
                <a:solidFill>
                  <a:srgbClr val="FF0000"/>
                </a:solidFill>
                <a:cs typeface="Arial"/>
              </a:rPr>
              <a:t>. Scadenza 13 maggio 2022</a:t>
            </a:r>
          </a:p>
          <a:p>
            <a:endParaRPr lang="it-IT" sz="1050" b="1" spc="-4" dirty="0">
              <a:solidFill>
                <a:srgbClr val="FF0000"/>
              </a:solidFill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972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>
            <a:extLst>
              <a:ext uri="{FF2B5EF4-FFF2-40B4-BE49-F238E27FC236}">
                <a16:creationId xmlns="" xmlns:a16="http://schemas.microsoft.com/office/drawing/2014/main" id="{CA8A0C9E-9F7C-47F5-B575-888DA5AFB7F6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4240184380"/>
              </p:ext>
            </p:extLst>
          </p:nvPr>
        </p:nvGraphicFramePr>
        <p:xfrm>
          <a:off x="467544" y="1268760"/>
          <a:ext cx="8280920" cy="4514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923867BE-1F1F-4395-8477-6294B33F564B}"/>
              </a:ext>
            </a:extLst>
          </p:cNvPr>
          <p:cNvSpPr txBox="1"/>
          <p:nvPr/>
        </p:nvSpPr>
        <p:spPr>
          <a:xfrm>
            <a:off x="3930827" y="116632"/>
            <a:ext cx="521317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 algn="just">
              <a:defRPr sz="40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dirty="0"/>
              <a:t>M4C2I1.3 – Partenariati estesi – Ruolo dei privati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233EC346-988F-471D-BCB0-C7F2AA0DBF4E}"/>
              </a:ext>
            </a:extLst>
          </p:cNvPr>
          <p:cNvSpPr txBox="1"/>
          <p:nvPr/>
        </p:nvSpPr>
        <p:spPr>
          <a:xfrm>
            <a:off x="4932040" y="5845991"/>
            <a:ext cx="50190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1" i="1" dirty="0"/>
              <a:t>Fonte: </a:t>
            </a:r>
            <a:r>
              <a:rPr lang="it-IT" sz="900" b="1" i="1" dirty="0">
                <a:hlinkClick r:id="rId8"/>
              </a:rPr>
              <a:t>Linee Guida MUR </a:t>
            </a:r>
            <a:r>
              <a:rPr lang="it-IT" sz="900" b="1" i="1" dirty="0"/>
              <a:t>sugli investimenti in Ricerca del PNRR (p.19)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9B96F5DA-4ED3-F34B-8F61-DA4ABAE5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5332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9B96F5DA-4ED3-F34B-8F61-DA4ABAE5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58907" y="6111160"/>
            <a:ext cx="2811493" cy="610315"/>
          </a:xfrm>
        </p:spPr>
        <p:txBody>
          <a:bodyPr/>
          <a:lstStyle/>
          <a:p>
            <a:fld id="{55BED163-8C40-584A-9EF2-4FA90F06BBCD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6" name="Google Shape;1471;p188"/>
          <p:cNvSpPr/>
          <p:nvPr/>
        </p:nvSpPr>
        <p:spPr>
          <a:xfrm>
            <a:off x="4168335" y="4479776"/>
            <a:ext cx="1951944" cy="692502"/>
          </a:xfrm>
          <a:prstGeom prst="homePlate">
            <a:avLst>
              <a:gd name="adj" fmla="val 49266"/>
            </a:avLst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533">
              <a:solidFill>
                <a:srgbClr val="434343"/>
              </a:solidFill>
            </a:endParaRPr>
          </a:p>
        </p:txBody>
      </p:sp>
      <p:sp>
        <p:nvSpPr>
          <p:cNvPr id="8" name="Google Shape;1472;p188"/>
          <p:cNvSpPr/>
          <p:nvPr/>
        </p:nvSpPr>
        <p:spPr>
          <a:xfrm>
            <a:off x="3203848" y="2924944"/>
            <a:ext cx="2539806" cy="3450635"/>
          </a:xfrm>
          <a:prstGeom prst="ellipse">
            <a:avLst/>
          </a:prstGeom>
          <a:solidFill>
            <a:schemeClr val="bg2"/>
          </a:solidFill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sp>
        <p:nvSpPr>
          <p:cNvPr id="9" name="Google Shape;1469;p188"/>
          <p:cNvSpPr/>
          <p:nvPr/>
        </p:nvSpPr>
        <p:spPr>
          <a:xfrm>
            <a:off x="2942640" y="1513053"/>
            <a:ext cx="6057735" cy="4787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2" name="Google Shape;1473;p188"/>
          <p:cNvSpPr/>
          <p:nvPr/>
        </p:nvSpPr>
        <p:spPr>
          <a:xfrm>
            <a:off x="6559282" y="1412776"/>
            <a:ext cx="2584718" cy="314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000" tIns="121900" rIns="121900" bIns="121900" anchor="ctr" anchorCtr="0">
            <a:noAutofit/>
          </a:bodyPr>
          <a:lstStyle/>
          <a:p>
            <a:r>
              <a:rPr lang="de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rPr>
              <a:t>Attuazione del programma</a:t>
            </a:r>
            <a:br>
              <a:rPr lang="de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rPr>
            </a:br>
            <a:r>
              <a:rPr lang="de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rPr>
              <a:t>da giugno 2022 al 2025</a:t>
            </a:r>
            <a:endParaRPr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Hind"/>
            </a:endParaRPr>
          </a:p>
        </p:txBody>
      </p:sp>
      <p:sp>
        <p:nvSpPr>
          <p:cNvPr id="14" name="Google Shape;1475;p188"/>
          <p:cNvSpPr/>
          <p:nvPr/>
        </p:nvSpPr>
        <p:spPr>
          <a:xfrm>
            <a:off x="6300192" y="2564904"/>
            <a:ext cx="2673911" cy="1157535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533" dirty="0">
              <a:solidFill>
                <a:srgbClr val="43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Google Shape;1476;p188"/>
          <p:cNvSpPr/>
          <p:nvPr/>
        </p:nvSpPr>
        <p:spPr>
          <a:xfrm>
            <a:off x="6660232" y="2852936"/>
            <a:ext cx="2212372" cy="5250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spcFirstLastPara="1" wrap="square" lIns="24000" tIns="121900" rIns="121900" bIns="121900" anchor="ctr" anchorCtr="0">
            <a:noAutofit/>
          </a:bodyPr>
          <a:lstStyle/>
          <a:p>
            <a:r>
              <a:rPr lang="it-IT" sz="1333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rPr>
              <a:t>Operatori del venture capital</a:t>
            </a:r>
            <a:endParaRPr lang="it-IT" sz="1600" b="1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Hind"/>
            </a:endParaRPr>
          </a:p>
        </p:txBody>
      </p:sp>
      <p:grpSp>
        <p:nvGrpSpPr>
          <p:cNvPr id="16" name="Google Shape;1477;p188"/>
          <p:cNvGrpSpPr/>
          <p:nvPr/>
        </p:nvGrpSpPr>
        <p:grpSpPr>
          <a:xfrm>
            <a:off x="5724128" y="2492896"/>
            <a:ext cx="792088" cy="720080"/>
            <a:chOff x="6028950" y="1888972"/>
            <a:chExt cx="624000" cy="624000"/>
          </a:xfrm>
        </p:grpSpPr>
        <p:sp>
          <p:nvSpPr>
            <p:cNvPr id="17" name="Google Shape;1478;p188"/>
            <p:cNvSpPr/>
            <p:nvPr/>
          </p:nvSpPr>
          <p:spPr>
            <a:xfrm rot="10800000">
              <a:off x="6028950" y="1888972"/>
              <a:ext cx="624000" cy="624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5"/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pic>
          <p:nvPicPr>
            <p:cNvPr id="18" name="Google Shape;1479;p188"/>
            <p:cNvPicPr preferRelativeResize="0"/>
            <p:nvPr/>
          </p:nvPicPr>
          <p:blipFill rotWithShape="1">
            <a:blip r:embed="rId3" cstate="print">
              <a:alphaModFix/>
            </a:blip>
            <a:srcRect l="30593" t="28462" r="25525" b="24854"/>
            <a:stretch/>
          </p:blipFill>
          <p:spPr>
            <a:xfrm>
              <a:off x="6123825" y="1990724"/>
              <a:ext cx="419850" cy="446650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</p:pic>
      </p:grpSp>
      <p:grpSp>
        <p:nvGrpSpPr>
          <p:cNvPr id="19" name="Google Shape;1480;p188"/>
          <p:cNvGrpSpPr/>
          <p:nvPr/>
        </p:nvGrpSpPr>
        <p:grpSpPr>
          <a:xfrm>
            <a:off x="5796138" y="5229200"/>
            <a:ext cx="3168245" cy="1183446"/>
            <a:chOff x="6028935" y="3833198"/>
            <a:chExt cx="2392968" cy="577588"/>
          </a:xfrm>
        </p:grpSpPr>
        <p:sp>
          <p:nvSpPr>
            <p:cNvPr id="20" name="Google Shape;1481;p188"/>
            <p:cNvSpPr/>
            <p:nvPr/>
          </p:nvSpPr>
          <p:spPr>
            <a:xfrm>
              <a:off x="6355258" y="3903486"/>
              <a:ext cx="1984500" cy="507300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533">
                <a:solidFill>
                  <a:srgbClr val="43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Google Shape;1482;p188"/>
            <p:cNvSpPr/>
            <p:nvPr/>
          </p:nvSpPr>
          <p:spPr>
            <a:xfrm>
              <a:off x="6750903" y="3989682"/>
              <a:ext cx="1671000" cy="23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000" tIns="121900" rIns="121900" bIns="121900" anchor="ctr" anchorCtr="0">
              <a:noAutofit/>
            </a:bodyPr>
            <a:lstStyle/>
            <a:p>
              <a:r>
                <a:rPr lang="it-IT" sz="1333" b="1" dirty="0">
                  <a:solidFill>
                    <a:srgbClr val="FFFFF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ind"/>
                </a:rPr>
                <a:t>Supporto a start up in fase iniziale e in fase avanzata di sviluppo</a:t>
              </a:r>
              <a:endParaRPr sz="1333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endParaRPr>
            </a:p>
          </p:txBody>
        </p:sp>
        <p:grpSp>
          <p:nvGrpSpPr>
            <p:cNvPr id="22" name="Google Shape;1483;p188"/>
            <p:cNvGrpSpPr/>
            <p:nvPr/>
          </p:nvGrpSpPr>
          <p:grpSpPr>
            <a:xfrm>
              <a:off x="6028935" y="3833198"/>
              <a:ext cx="598248" cy="307706"/>
              <a:chOff x="6028935" y="3833198"/>
              <a:chExt cx="598248" cy="307706"/>
            </a:xfrm>
          </p:grpSpPr>
          <p:sp>
            <p:nvSpPr>
              <p:cNvPr id="23" name="Google Shape;1484;p188"/>
              <p:cNvSpPr/>
              <p:nvPr/>
            </p:nvSpPr>
            <p:spPr>
              <a:xfrm rot="10800000">
                <a:off x="6028935" y="3833199"/>
                <a:ext cx="598248" cy="307705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pic>
            <p:nvPicPr>
              <p:cNvPr id="24" name="Google Shape;1485;p188"/>
              <p:cNvPicPr preferRelativeResize="0"/>
              <p:nvPr/>
            </p:nvPicPr>
            <p:blipFill rotWithShape="1">
              <a:blip r:embed="rId4" cstate="print">
                <a:alphaModFix/>
              </a:blip>
              <a:srcRect l="29375" t="20835" r="18568" b="33028"/>
              <a:stretch/>
            </p:blipFill>
            <p:spPr>
              <a:xfrm>
                <a:off x="6123825" y="3833198"/>
                <a:ext cx="475824" cy="26475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25" name="Google Shape;1486;p188"/>
          <p:cNvGrpSpPr/>
          <p:nvPr/>
        </p:nvGrpSpPr>
        <p:grpSpPr>
          <a:xfrm>
            <a:off x="5796136" y="3789040"/>
            <a:ext cx="3168352" cy="1252406"/>
            <a:chOff x="6248025" y="2755747"/>
            <a:chExt cx="2393050" cy="548878"/>
          </a:xfrm>
        </p:grpSpPr>
        <p:sp>
          <p:nvSpPr>
            <p:cNvPr id="26" name="Google Shape;1487;p188"/>
            <p:cNvSpPr/>
            <p:nvPr/>
          </p:nvSpPr>
          <p:spPr>
            <a:xfrm>
              <a:off x="6621475" y="2797325"/>
              <a:ext cx="2019600" cy="507300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533" dirty="0">
                <a:solidFill>
                  <a:srgbClr val="43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Google Shape;1488;p188"/>
            <p:cNvSpPr/>
            <p:nvPr/>
          </p:nvSpPr>
          <p:spPr>
            <a:xfrm>
              <a:off x="6969978" y="2938960"/>
              <a:ext cx="1671000" cy="23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000" tIns="121900" rIns="121900" bIns="121900" anchor="ctr" anchorCtr="0">
              <a:noAutofit/>
            </a:bodyPr>
            <a:lstStyle/>
            <a:p>
              <a:r>
                <a:rPr lang="de" sz="1333" b="1" dirty="0">
                  <a:solidFill>
                    <a:srgbClr val="FFFFF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ind"/>
                </a:rPr>
                <a:t>Pmi italiane impegnate nella transizione digitale ed ecologica</a:t>
              </a:r>
              <a:endParaRPr sz="1333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"/>
              </a:endParaRPr>
            </a:p>
          </p:txBody>
        </p:sp>
        <p:grpSp>
          <p:nvGrpSpPr>
            <p:cNvPr id="28" name="Google Shape;1489;p188"/>
            <p:cNvGrpSpPr/>
            <p:nvPr/>
          </p:nvGrpSpPr>
          <p:grpSpPr>
            <a:xfrm>
              <a:off x="6248025" y="2755747"/>
              <a:ext cx="598262" cy="298458"/>
              <a:chOff x="6248025" y="2755747"/>
              <a:chExt cx="598262" cy="298458"/>
            </a:xfrm>
          </p:grpSpPr>
          <p:sp>
            <p:nvSpPr>
              <p:cNvPr id="29" name="Google Shape;1490;p188"/>
              <p:cNvSpPr/>
              <p:nvPr/>
            </p:nvSpPr>
            <p:spPr>
              <a:xfrm rot="10800000">
                <a:off x="6248025" y="2755747"/>
                <a:ext cx="598262" cy="29845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pic>
            <p:nvPicPr>
              <p:cNvPr id="30" name="Google Shape;1491;p188"/>
              <p:cNvPicPr preferRelativeResize="0"/>
              <p:nvPr/>
            </p:nvPicPr>
            <p:blipFill rotWithShape="1">
              <a:blip r:embed="rId5" cstate="print">
                <a:alphaModFix/>
              </a:blip>
              <a:srcRect l="25973" t="26085" r="30146" b="29836"/>
              <a:stretch/>
            </p:blipFill>
            <p:spPr>
              <a:xfrm>
                <a:off x="6353176" y="2789558"/>
                <a:ext cx="419850" cy="21865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31" name="Google Shape;1492;p188"/>
          <p:cNvGrpSpPr/>
          <p:nvPr/>
        </p:nvGrpSpPr>
        <p:grpSpPr>
          <a:xfrm>
            <a:off x="1016246" y="2996952"/>
            <a:ext cx="2390504" cy="2024747"/>
            <a:chOff x="926450" y="2136500"/>
            <a:chExt cx="2381100" cy="485700"/>
          </a:xfrm>
        </p:grpSpPr>
        <p:sp>
          <p:nvSpPr>
            <p:cNvPr id="32" name="Google Shape;1493;p188"/>
            <p:cNvSpPr/>
            <p:nvPr/>
          </p:nvSpPr>
          <p:spPr>
            <a:xfrm rot="10800000" flipH="1">
              <a:off x="926450" y="2136500"/>
              <a:ext cx="2381100" cy="485700"/>
            </a:xfrm>
            <a:prstGeom prst="homePlate">
              <a:avLst>
                <a:gd name="adj" fmla="val 50000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533" dirty="0">
                <a:solidFill>
                  <a:srgbClr val="43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" name="Google Shape;1494;p188"/>
            <p:cNvSpPr/>
            <p:nvPr/>
          </p:nvSpPr>
          <p:spPr>
            <a:xfrm>
              <a:off x="1252749" y="2241662"/>
              <a:ext cx="1818457" cy="27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000" tIns="121900" rIns="121900" bIns="121900" anchor="ctr" anchorCtr="0">
              <a:noAutofit/>
            </a:bodyPr>
            <a:lstStyle/>
            <a:p>
              <a:r>
                <a:rPr lang="de" sz="1200" b="1" dirty="0">
                  <a:solidFill>
                    <a:srgbClr val="01114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ind"/>
                </a:rPr>
                <a:t>550 milioni del PNRR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" sz="1200" dirty="0">
                  <a:solidFill>
                    <a:srgbClr val="01114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ind"/>
                </a:rPr>
                <a:t>300 milioni per potenziare il </a:t>
              </a:r>
              <a:r>
                <a:rPr lang="de" sz="1200" b="1" dirty="0">
                  <a:solidFill>
                    <a:srgbClr val="01114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ind"/>
                </a:rPr>
                <a:t>F</a:t>
              </a:r>
              <a:r>
                <a:rPr lang="it-IT" sz="1200" b="1" dirty="0">
                  <a:solidFill>
                    <a:srgbClr val="01114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ind"/>
                </a:rPr>
                <a:t>o</a:t>
              </a:r>
              <a:r>
                <a:rPr lang="de" sz="1200" b="1" dirty="0">
                  <a:solidFill>
                    <a:srgbClr val="01114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ind"/>
                </a:rPr>
                <a:t>ndo Nazionale innovazione </a:t>
              </a:r>
              <a:r>
                <a:rPr lang="de" sz="1200" dirty="0">
                  <a:solidFill>
                    <a:srgbClr val="01114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ind"/>
                </a:rPr>
                <a:t>(300 imprese beneficiarie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" sz="1200" dirty="0">
                  <a:solidFill>
                    <a:srgbClr val="01114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ind"/>
                </a:rPr>
                <a:t>250 milioni per la creazione del </a:t>
              </a:r>
              <a:r>
                <a:rPr lang="de" sz="1200" b="1" dirty="0">
                  <a:solidFill>
                    <a:srgbClr val="01114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ind"/>
                </a:rPr>
                <a:t>Green Transition Fund</a:t>
              </a:r>
              <a:endParaRPr sz="1200" b="1" dirty="0">
                <a:solidFill>
                  <a:srgbClr val="01114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endParaRPr>
            </a:p>
          </p:txBody>
        </p:sp>
      </p:grpSp>
      <p:grpSp>
        <p:nvGrpSpPr>
          <p:cNvPr id="34" name="Google Shape;1502;p188"/>
          <p:cNvGrpSpPr/>
          <p:nvPr/>
        </p:nvGrpSpPr>
        <p:grpSpPr>
          <a:xfrm>
            <a:off x="717885" y="5580807"/>
            <a:ext cx="2673401" cy="927476"/>
            <a:chOff x="770899" y="3341723"/>
            <a:chExt cx="2660763" cy="508252"/>
          </a:xfrm>
        </p:grpSpPr>
        <p:sp>
          <p:nvSpPr>
            <p:cNvPr id="35" name="Google Shape;1503;p188"/>
            <p:cNvSpPr/>
            <p:nvPr/>
          </p:nvSpPr>
          <p:spPr>
            <a:xfrm>
              <a:off x="1075762" y="3342675"/>
              <a:ext cx="2355900" cy="507300"/>
            </a:xfrm>
            <a:prstGeom prst="homePlate">
              <a:avLst>
                <a:gd name="adj" fmla="val 49266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533" dirty="0">
                <a:solidFill>
                  <a:srgbClr val="43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Google Shape;1504;p188"/>
            <p:cNvSpPr/>
            <p:nvPr/>
          </p:nvSpPr>
          <p:spPr>
            <a:xfrm>
              <a:off x="1406995" y="3450736"/>
              <a:ext cx="1739074" cy="352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000" tIns="121900" rIns="121900" bIns="121900" anchor="ctr" anchorCtr="0">
              <a:noAutofit/>
            </a:bodyPr>
            <a:lstStyle/>
            <a:p>
              <a:r>
                <a:rPr lang="it-IT" sz="1200" b="1" dirty="0">
                  <a:solidFill>
                    <a:srgbClr val="01114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Mukta"/>
                </a:rPr>
                <a:t>2 miliardi (DL 121/2021) + 600 milioni di </a:t>
              </a:r>
              <a:r>
                <a:rPr lang="it-IT" sz="1200" b="1" dirty="0" err="1">
                  <a:solidFill>
                    <a:srgbClr val="01114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Mukta"/>
                </a:rPr>
                <a:t>Cdp</a:t>
              </a:r>
              <a:r>
                <a:rPr lang="it-IT" sz="1200" b="1" dirty="0">
                  <a:solidFill>
                    <a:srgbClr val="01114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Mukta"/>
                </a:rPr>
                <a:t> e investitori terzi</a:t>
              </a:r>
              <a:endParaRPr sz="1200" b="1" dirty="0">
                <a:solidFill>
                  <a:srgbClr val="01114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ukta"/>
              </a:endParaRPr>
            </a:p>
          </p:txBody>
        </p:sp>
        <p:pic>
          <p:nvPicPr>
            <p:cNvPr id="39" name="Google Shape;1507;p188"/>
            <p:cNvPicPr preferRelativeResize="0"/>
            <p:nvPr/>
          </p:nvPicPr>
          <p:blipFill rotWithShape="1">
            <a:blip r:embed="rId6" cstate="print">
              <a:alphaModFix/>
            </a:blip>
            <a:srcRect l="26924" t="23712" r="24238" b="23664"/>
            <a:stretch/>
          </p:blipFill>
          <p:spPr>
            <a:xfrm>
              <a:off x="770899" y="3341723"/>
              <a:ext cx="419850" cy="452401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</p:pic>
      </p:grpSp>
      <p:sp>
        <p:nvSpPr>
          <p:cNvPr id="40" name="Google Shape;1508;p188"/>
          <p:cNvSpPr/>
          <p:nvPr/>
        </p:nvSpPr>
        <p:spPr>
          <a:xfrm>
            <a:off x="467544" y="1268760"/>
            <a:ext cx="2539806" cy="314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000" tIns="121900" rIns="121900" bIns="121900" anchor="ctr" anchorCtr="0">
            <a:noAutofit/>
          </a:bodyPr>
          <a:lstStyle/>
          <a:p>
            <a:r>
              <a:rPr lang="it-IT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rPr>
              <a:t>Firma decreti</a:t>
            </a:r>
            <a:endParaRPr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Hind"/>
            </a:endParaRPr>
          </a:p>
          <a:p>
            <a:r>
              <a:rPr lang="de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rPr>
              <a:t>Gennaio 2022</a:t>
            </a:r>
            <a:endParaRPr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Hind"/>
            </a:endParaRPr>
          </a:p>
        </p:txBody>
      </p:sp>
      <p:sp>
        <p:nvSpPr>
          <p:cNvPr id="41" name="Google Shape;1509;p188"/>
          <p:cNvSpPr/>
          <p:nvPr/>
        </p:nvSpPr>
        <p:spPr>
          <a:xfrm>
            <a:off x="3037595" y="1414359"/>
            <a:ext cx="2609448" cy="368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000" tIns="121900" rIns="121900" bIns="121900" anchor="ctr" anchorCtr="0">
            <a:noAutofit/>
          </a:bodyPr>
          <a:lstStyle/>
          <a:p>
            <a:r>
              <a:rPr lang="it-IT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rPr>
              <a:t>Pubblicazione decreti e attivazione sportelli </a:t>
            </a:r>
            <a:endParaRPr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Hind"/>
            </a:endParaRPr>
          </a:p>
          <a:p>
            <a:r>
              <a:rPr lang="de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rPr>
              <a:t>Marzo - Giugno</a:t>
            </a:r>
            <a:endParaRPr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Hind"/>
            </a:endParaRPr>
          </a:p>
        </p:txBody>
      </p:sp>
      <p:sp>
        <p:nvSpPr>
          <p:cNvPr id="43" name="Google Shape;333;p26">
            <a:extLst>
              <a:ext uri="{FF2B5EF4-FFF2-40B4-BE49-F238E27FC236}">
                <a16:creationId xmlns="" xmlns:a16="http://schemas.microsoft.com/office/drawing/2014/main" id="{750520C9-281E-4310-8BE2-E86327D585DD}"/>
              </a:ext>
            </a:extLst>
          </p:cNvPr>
          <p:cNvSpPr txBox="1">
            <a:spLocks/>
          </p:cNvSpPr>
          <p:nvPr/>
        </p:nvSpPr>
        <p:spPr>
          <a:xfrm>
            <a:off x="1619672" y="116632"/>
            <a:ext cx="7524328" cy="34291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i="1" kern="1200" spc="1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it-IT" sz="2800" b="1" dirty="0">
                <a:solidFill>
                  <a:srgbClr val="C00000"/>
                </a:solidFill>
                <a:sym typeface="Mukta Medium"/>
              </a:rPr>
              <a:t>M2C2I5.1 &amp; M4C2I3.2: Finanziamenti </a:t>
            </a:r>
            <a:endParaRPr lang="it-IT" sz="2800" b="1" dirty="0" smtClean="0">
              <a:solidFill>
                <a:srgbClr val="C00000"/>
              </a:solidFill>
              <a:sym typeface="Mukta Medium"/>
            </a:endParaRPr>
          </a:p>
          <a:p>
            <a:pPr algn="r">
              <a:spcBef>
                <a:spcPts val="0"/>
              </a:spcBef>
            </a:pPr>
            <a:r>
              <a:rPr lang="it-IT" sz="2800" b="1" dirty="0" smtClean="0">
                <a:solidFill>
                  <a:srgbClr val="C00000"/>
                </a:solidFill>
                <a:sym typeface="Mukta Medium"/>
              </a:rPr>
              <a:t>per </a:t>
            </a:r>
            <a:r>
              <a:rPr lang="it-IT" sz="2800" b="1" dirty="0">
                <a:solidFill>
                  <a:srgbClr val="C00000"/>
                </a:solidFill>
                <a:sym typeface="Mukta Medium"/>
              </a:rPr>
              <a:t>startup</a:t>
            </a:r>
          </a:p>
        </p:txBody>
      </p:sp>
      <p:pic>
        <p:nvPicPr>
          <p:cNvPr id="44" name="Immagine 43">
            <a:extLst>
              <a:ext uri="{FF2B5EF4-FFF2-40B4-BE49-F238E27FC236}">
                <a16:creationId xmlns="" xmlns:a16="http://schemas.microsoft.com/office/drawing/2014/main" id="{EF6241BD-E892-49E4-80EE-E39AB9295BB4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3528" y="2204864"/>
            <a:ext cx="1680193" cy="593862"/>
          </a:xfrm>
          <a:prstGeom prst="rect">
            <a:avLst/>
          </a:prstGeom>
        </p:spPr>
      </p:pic>
      <p:grpSp>
        <p:nvGrpSpPr>
          <p:cNvPr id="45" name="Gruppo 44">
            <a:extLst>
              <a:ext uri="{FF2B5EF4-FFF2-40B4-BE49-F238E27FC236}">
                <a16:creationId xmlns="" xmlns:a16="http://schemas.microsoft.com/office/drawing/2014/main" id="{B7FBE2C1-6765-4FA3-A824-F858428824B4}"/>
              </a:ext>
            </a:extLst>
          </p:cNvPr>
          <p:cNvGrpSpPr/>
          <p:nvPr/>
        </p:nvGrpSpPr>
        <p:grpSpPr>
          <a:xfrm>
            <a:off x="167790" y="5178557"/>
            <a:ext cx="1157484" cy="1202771"/>
            <a:chOff x="3814922" y="344333"/>
            <a:chExt cx="1096631" cy="1096631"/>
          </a:xfrm>
        </p:grpSpPr>
        <p:sp>
          <p:nvSpPr>
            <p:cNvPr id="46" name="Ovale 45">
              <a:extLst>
                <a:ext uri="{FF2B5EF4-FFF2-40B4-BE49-F238E27FC236}">
                  <a16:creationId xmlns="" xmlns:a16="http://schemas.microsoft.com/office/drawing/2014/main" id="{A5280D48-9E8E-4B46-A42C-68A06EC9A4D7}"/>
                </a:ext>
              </a:extLst>
            </p:cNvPr>
            <p:cNvSpPr/>
            <p:nvPr/>
          </p:nvSpPr>
          <p:spPr>
            <a:xfrm>
              <a:off x="3814922" y="344333"/>
              <a:ext cx="1096631" cy="1096631"/>
            </a:xfrm>
            <a:prstGeom prst="ellipse">
              <a:avLst/>
            </a:prstGeom>
            <a:blipFill rotWithShape="0">
              <a:blip r:embed="rId8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Ovale 4">
              <a:extLst>
                <a:ext uri="{FF2B5EF4-FFF2-40B4-BE49-F238E27FC236}">
                  <a16:creationId xmlns="" xmlns:a16="http://schemas.microsoft.com/office/drawing/2014/main" id="{4E91725A-CF03-4022-ABF0-18FC5A6F5503}"/>
                </a:ext>
              </a:extLst>
            </p:cNvPr>
            <p:cNvSpPr txBox="1"/>
            <p:nvPr/>
          </p:nvSpPr>
          <p:spPr>
            <a:xfrm>
              <a:off x="3975520" y="504931"/>
              <a:ext cx="775435" cy="7754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‘</a:t>
              </a:r>
              <a:endParaRPr lang="en-GB" sz="1400" kern="1200" dirty="0"/>
            </a:p>
          </p:txBody>
        </p:sp>
      </p:grpSp>
      <p:pic>
        <p:nvPicPr>
          <p:cNvPr id="48" name="Immagine 47">
            <a:extLst>
              <a:ext uri="{FF2B5EF4-FFF2-40B4-BE49-F238E27FC236}">
                <a16:creationId xmlns="" xmlns:a16="http://schemas.microsoft.com/office/drawing/2014/main" id="{17E3EBFA-6615-4B25-894D-BA283D984AA2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717032"/>
            <a:ext cx="1120409" cy="798847"/>
          </a:xfrm>
          <a:prstGeom prst="rect">
            <a:avLst/>
          </a:prstGeom>
        </p:spPr>
      </p:pic>
      <p:sp>
        <p:nvSpPr>
          <p:cNvPr id="49" name="Google Shape;1498;p188"/>
          <p:cNvSpPr/>
          <p:nvPr/>
        </p:nvSpPr>
        <p:spPr>
          <a:xfrm>
            <a:off x="3635896" y="4725144"/>
            <a:ext cx="1825303" cy="987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000" tIns="121900" rIns="121900" bIns="121900" anchor="ctr" anchorCtr="0">
            <a:noAutofit/>
          </a:bodyPr>
          <a:lstStyle/>
          <a:p>
            <a:pPr algn="ctr"/>
            <a:r>
              <a:rPr lang="it-IT" sz="1600" b="1" dirty="0">
                <a:solidFill>
                  <a:srgbClr val="01114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rPr>
              <a:t>C</a:t>
            </a:r>
            <a:r>
              <a:rPr lang="de" sz="1600" b="1" dirty="0">
                <a:solidFill>
                  <a:srgbClr val="01114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ind"/>
              </a:rPr>
              <a:t>oncederà finanziamenti ai seguenti soggetti:</a:t>
            </a:r>
            <a:endParaRPr sz="1600" b="1" dirty="0">
              <a:solidFill>
                <a:srgbClr val="01114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Hind"/>
            </a:endParaRPr>
          </a:p>
        </p:txBody>
      </p:sp>
      <p:grpSp>
        <p:nvGrpSpPr>
          <p:cNvPr id="50" name="Gruppo 49">
            <a:extLst>
              <a:ext uri="{FF2B5EF4-FFF2-40B4-BE49-F238E27FC236}">
                <a16:creationId xmlns="" xmlns:a16="http://schemas.microsoft.com/office/drawing/2014/main" id="{365DB596-2CF1-47D5-8663-62AC94195EFF}"/>
              </a:ext>
            </a:extLst>
          </p:cNvPr>
          <p:cNvGrpSpPr/>
          <p:nvPr/>
        </p:nvGrpSpPr>
        <p:grpSpPr>
          <a:xfrm>
            <a:off x="146681" y="3507507"/>
            <a:ext cx="1222402" cy="1289645"/>
            <a:chOff x="3947" y="339168"/>
            <a:chExt cx="1096631" cy="1096631"/>
          </a:xfrm>
        </p:grpSpPr>
        <p:sp>
          <p:nvSpPr>
            <p:cNvPr id="51" name="Ovale 50">
              <a:extLst>
                <a:ext uri="{FF2B5EF4-FFF2-40B4-BE49-F238E27FC236}">
                  <a16:creationId xmlns="" xmlns:a16="http://schemas.microsoft.com/office/drawing/2014/main" id="{98683BC3-AFFD-440C-9168-CEE4C8D62057}"/>
                </a:ext>
              </a:extLst>
            </p:cNvPr>
            <p:cNvSpPr/>
            <p:nvPr/>
          </p:nvSpPr>
          <p:spPr>
            <a:xfrm>
              <a:off x="3947" y="339168"/>
              <a:ext cx="1096631" cy="1096631"/>
            </a:xfrm>
            <a:prstGeom prst="ellipse">
              <a:avLst/>
            </a:prstGeom>
            <a:blipFill rotWithShape="0">
              <a:blip r:embed="rId10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Ovale 4">
              <a:extLst>
                <a:ext uri="{FF2B5EF4-FFF2-40B4-BE49-F238E27FC236}">
                  <a16:creationId xmlns="" xmlns:a16="http://schemas.microsoft.com/office/drawing/2014/main" id="{65DC1181-D7AF-47BE-8CB8-6C46D754E04D}"/>
                </a:ext>
              </a:extLst>
            </p:cNvPr>
            <p:cNvSpPr txBox="1"/>
            <p:nvPr/>
          </p:nvSpPr>
          <p:spPr>
            <a:xfrm>
              <a:off x="164545" y="499766"/>
              <a:ext cx="775435" cy="7754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‘</a:t>
              </a:r>
              <a:endParaRPr lang="en-GB" sz="1400" kern="1200" dirty="0"/>
            </a:p>
          </p:txBody>
        </p:sp>
      </p:grpSp>
      <p:sp>
        <p:nvSpPr>
          <p:cNvPr id="56" name="Freccia a gallone 70">
            <a:extLst>
              <a:ext uri="{FF2B5EF4-FFF2-40B4-BE49-F238E27FC236}">
                <a16:creationId xmlns="" xmlns:a16="http://schemas.microsoft.com/office/drawing/2014/main" id="{A85B81FF-6077-40B2-A361-387DDC0E3F49}"/>
              </a:ext>
            </a:extLst>
          </p:cNvPr>
          <p:cNvSpPr/>
          <p:nvPr/>
        </p:nvSpPr>
        <p:spPr>
          <a:xfrm>
            <a:off x="2339752" y="1196752"/>
            <a:ext cx="389574" cy="735249"/>
          </a:xfrm>
          <a:prstGeom prst="chevron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7" name="Freccia a gallone 71">
            <a:extLst>
              <a:ext uri="{FF2B5EF4-FFF2-40B4-BE49-F238E27FC236}">
                <a16:creationId xmlns="" xmlns:a16="http://schemas.microsoft.com/office/drawing/2014/main" id="{0BB20D0C-F5F1-4967-A1A9-BA6A7593231D}"/>
              </a:ext>
            </a:extLst>
          </p:cNvPr>
          <p:cNvSpPr/>
          <p:nvPr/>
        </p:nvSpPr>
        <p:spPr>
          <a:xfrm>
            <a:off x="5868144" y="1196752"/>
            <a:ext cx="389574" cy="735249"/>
          </a:xfrm>
          <a:prstGeom prst="chevron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332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B0E3072E-0616-470C-8266-BF18B9802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828092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AC8A1C55-EB08-46E7-8BFD-C0961D7A0869}"/>
              </a:ext>
            </a:extLst>
          </p:cNvPr>
          <p:cNvSpPr txBox="1"/>
          <p:nvPr/>
        </p:nvSpPr>
        <p:spPr>
          <a:xfrm>
            <a:off x="2474640" y="260648"/>
            <a:ext cx="66693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3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 risorse per le imprese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EFA67632-2FF4-442E-8D27-1EA08BE26228}"/>
              </a:ext>
            </a:extLst>
          </p:cNvPr>
          <p:cNvSpPr txBox="1"/>
          <p:nvPr/>
        </p:nvSpPr>
        <p:spPr>
          <a:xfrm>
            <a:off x="1187624" y="5877272"/>
            <a:ext cx="1984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C00000"/>
                </a:solidFill>
              </a:rPr>
              <a:t>24,8 </a:t>
            </a:r>
            <a:r>
              <a:rPr lang="it-IT" sz="1600" b="1" dirty="0" err="1">
                <a:solidFill>
                  <a:srgbClr val="C00000"/>
                </a:solidFill>
              </a:rPr>
              <a:t>mld</a:t>
            </a:r>
            <a:r>
              <a:rPr lang="it-IT" sz="1600" b="1" dirty="0">
                <a:solidFill>
                  <a:srgbClr val="C00000"/>
                </a:solidFill>
              </a:rPr>
              <a:t> </a:t>
            </a:r>
            <a:r>
              <a:rPr lang="it-IT" sz="1600" b="1" dirty="0">
                <a:solidFill>
                  <a:srgbClr val="C00000"/>
                </a:solidFill>
                <a:latin typeface="Calibri"/>
                <a:cs typeface="Calibri"/>
              </a:rPr>
              <a:t>€</a:t>
            </a:r>
            <a:endParaRPr lang="it-IT" sz="1600" b="1" dirty="0">
              <a:solidFill>
                <a:srgbClr val="C0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3D8384C0-5A08-4F67-BE47-3DE96F494878}"/>
              </a:ext>
            </a:extLst>
          </p:cNvPr>
          <p:cNvSpPr txBox="1"/>
          <p:nvPr/>
        </p:nvSpPr>
        <p:spPr>
          <a:xfrm>
            <a:off x="2411760" y="5877272"/>
            <a:ext cx="17641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5,15 mld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€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0CADAFC9-B179-4111-AF59-F5D6AEE38774}"/>
              </a:ext>
            </a:extLst>
          </p:cNvPr>
          <p:cNvSpPr txBox="1"/>
          <p:nvPr/>
        </p:nvSpPr>
        <p:spPr>
          <a:xfrm>
            <a:off x="3563888" y="5877272"/>
            <a:ext cx="17322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0,25  mld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€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1474EB6B-EADF-4901-90C9-11E7065F0B4A}"/>
              </a:ext>
            </a:extLst>
          </p:cNvPr>
          <p:cNvSpPr txBox="1"/>
          <p:nvPr/>
        </p:nvSpPr>
        <p:spPr>
          <a:xfrm>
            <a:off x="4788024" y="5877272"/>
            <a:ext cx="18582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10,22  mld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€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BCF93EBA-D0FE-4608-9D44-7B3CF2F27029}"/>
              </a:ext>
            </a:extLst>
          </p:cNvPr>
          <p:cNvSpPr txBox="1"/>
          <p:nvPr/>
        </p:nvSpPr>
        <p:spPr>
          <a:xfrm>
            <a:off x="6084168" y="5877272"/>
            <a:ext cx="17322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0,40  mld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€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A96F4DAB-F5BB-42D1-B152-4850FC7D8027}"/>
              </a:ext>
            </a:extLst>
          </p:cNvPr>
          <p:cNvSpPr txBox="1"/>
          <p:nvPr/>
        </p:nvSpPr>
        <p:spPr>
          <a:xfrm>
            <a:off x="7524328" y="5877272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44618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633A004-EE43-45F1-961D-BCB943C884D4}"/>
              </a:ext>
            </a:extLst>
          </p:cNvPr>
          <p:cNvSpPr txBox="1"/>
          <p:nvPr/>
        </p:nvSpPr>
        <p:spPr>
          <a:xfrm>
            <a:off x="1187624" y="2132856"/>
            <a:ext cx="7272808" cy="3063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Opportunità di business dirette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derivanti dalle misure del PNRR rivolte  alle imprese ed erogate attraverso bando di gara o incentivi </a:t>
            </a: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Opportunità di business indirette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derivanti dai bandi degli EELL per dare attuazione alle diverse misure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684DD48B-5633-40FB-8D71-F1A7F69765DF}"/>
              </a:ext>
            </a:extLst>
          </p:cNvPr>
          <p:cNvSpPr txBox="1"/>
          <p:nvPr/>
        </p:nvSpPr>
        <p:spPr>
          <a:xfrm>
            <a:off x="1835696" y="332656"/>
            <a:ext cx="7200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300" b="1" i="1" dirty="0">
                <a:solidFill>
                  <a:srgbClr val="C00000"/>
                </a:solidFill>
              </a:rPr>
              <a:t>Le opportunità per le imprese</a:t>
            </a:r>
          </a:p>
        </p:txBody>
      </p:sp>
    </p:spTree>
    <p:extLst>
      <p:ext uri="{BB962C8B-B14F-4D97-AF65-F5344CB8AC3E}">
        <p14:creationId xmlns="" xmlns:p14="http://schemas.microsoft.com/office/powerpoint/2010/main" val="131141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16459CA6-07D4-4917-8563-C2DCC1BE8697}"/>
              </a:ext>
            </a:extLst>
          </p:cNvPr>
          <p:cNvSpPr txBox="1"/>
          <p:nvPr/>
        </p:nvSpPr>
        <p:spPr>
          <a:xfrm>
            <a:off x="971600" y="2204864"/>
            <a:ext cx="7416824" cy="271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Opportunità di </a:t>
            </a:r>
            <a:r>
              <a:rPr kumimoji="0" lang="it-IT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assistere le imprese associate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nell’individuare nuove possibilità di </a:t>
            </a:r>
            <a:r>
              <a:rPr kumimoji="0" lang="it-IT" sz="2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business</a:t>
            </a:r>
            <a:endParaRPr kumimoji="0" lang="it-IT" sz="2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Opportunità di </a:t>
            </a:r>
            <a:r>
              <a:rPr kumimoji="0" lang="it-IT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business indirette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derivanti dalle misure del PNRR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Opportunità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di </a:t>
            </a:r>
            <a:r>
              <a:rPr kumimoji="0" lang="it-IT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interlocuzione pro-attiva con gli enti locali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sulla base di proposte progettuali «alte», rinnovato e rafforzato il ruolo di corpo intermedio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8A430C51-548C-4ED1-89E6-865DDBC9C308}"/>
              </a:ext>
            </a:extLst>
          </p:cNvPr>
          <p:cNvSpPr txBox="1"/>
          <p:nvPr/>
        </p:nvSpPr>
        <p:spPr>
          <a:xfrm>
            <a:off x="1475656" y="33265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300" b="1" i="1" dirty="0">
                <a:solidFill>
                  <a:srgbClr val="C00000"/>
                </a:solidFill>
              </a:rPr>
              <a:t>Le opportunità per le associazioni</a:t>
            </a:r>
          </a:p>
        </p:txBody>
      </p:sp>
    </p:spTree>
    <p:extLst>
      <p:ext uri="{BB962C8B-B14F-4D97-AF65-F5344CB8AC3E}">
        <p14:creationId xmlns="" xmlns:p14="http://schemas.microsoft.com/office/powerpoint/2010/main" val="416683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33724FEE-8420-C84F-AB18-1DCD551B9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84E9489-72C3-4B48-9400-7A69C741B72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836863"/>
            <a:ext cx="8892480" cy="1790700"/>
          </a:xfrm>
        </p:spPr>
        <p:txBody>
          <a:bodyPr>
            <a:noAutofit/>
          </a:bodyPr>
          <a:lstStyle/>
          <a:p>
            <a:r>
              <a:rPr lang="it-IT" sz="4950" b="1" dirty="0">
                <a:solidFill>
                  <a:srgbClr val="C00000"/>
                </a:solidFill>
              </a:rPr>
              <a:t/>
            </a:r>
            <a:br>
              <a:rPr lang="it-IT" sz="4950" b="1" dirty="0">
                <a:solidFill>
                  <a:srgbClr val="C00000"/>
                </a:solidFill>
              </a:rPr>
            </a:br>
            <a:r>
              <a:rPr lang="it-IT" sz="4950" b="1" dirty="0">
                <a:solidFill>
                  <a:srgbClr val="C00000"/>
                </a:solidFill>
              </a:rPr>
              <a:t>Gli investimenti e le Riforme del PNRR di rilievo per le imprese </a:t>
            </a:r>
            <a:br>
              <a:rPr lang="it-IT" sz="4950" b="1" dirty="0">
                <a:solidFill>
                  <a:srgbClr val="C00000"/>
                </a:solidFill>
              </a:rPr>
            </a:br>
            <a:endParaRPr lang="it-IT" sz="495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690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B737649-035C-48E1-9CA4-41AFBD762AC1}"/>
              </a:ext>
            </a:extLst>
          </p:cNvPr>
          <p:cNvSpPr txBox="1"/>
          <p:nvPr/>
        </p:nvSpPr>
        <p:spPr>
          <a:xfrm>
            <a:off x="477018" y="2998463"/>
            <a:ext cx="2484276" cy="1823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/>
            <a:r>
              <a:rPr lang="it-IT" sz="1875" b="1" dirty="0">
                <a:solidFill>
                  <a:schemeClr val="tx2"/>
                </a:solidFill>
              </a:rPr>
              <a:t>Missione 1 – </a:t>
            </a:r>
            <a:r>
              <a:rPr lang="it-IT" sz="1875" b="1" i="1" dirty="0">
                <a:solidFill>
                  <a:schemeClr val="tx2"/>
                </a:solidFill>
              </a:rPr>
              <a:t>digitalizzazione, innovazione, competitività, </a:t>
            </a:r>
          </a:p>
          <a:p>
            <a:pPr lvl="0" algn="r"/>
            <a:r>
              <a:rPr lang="it-IT" sz="1875" b="1" i="1" dirty="0">
                <a:solidFill>
                  <a:schemeClr val="tx2"/>
                </a:solidFill>
              </a:rPr>
              <a:t>cultura e turismo</a:t>
            </a:r>
          </a:p>
          <a:p>
            <a:pPr algn="r"/>
            <a:endParaRPr lang="it-IT" sz="1875" b="1" dirty="0">
              <a:solidFill>
                <a:schemeClr val="tx2"/>
              </a:solidFill>
            </a:endParaRPr>
          </a:p>
        </p:txBody>
      </p:sp>
      <p:sp>
        <p:nvSpPr>
          <p:cNvPr id="14" name="Luna 13"/>
          <p:cNvSpPr/>
          <p:nvPr/>
        </p:nvSpPr>
        <p:spPr>
          <a:xfrm rot="10800000">
            <a:off x="1719156" y="2168401"/>
            <a:ext cx="1751138" cy="3158723"/>
          </a:xfrm>
          <a:prstGeom prst="moon">
            <a:avLst>
              <a:gd name="adj" fmla="val 90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D2054F5C-D081-D947-A4A1-7B12BC3E228D}"/>
              </a:ext>
            </a:extLst>
          </p:cNvPr>
          <p:cNvSpPr txBox="1"/>
          <p:nvPr/>
        </p:nvSpPr>
        <p:spPr>
          <a:xfrm>
            <a:off x="833145" y="1230794"/>
            <a:ext cx="785365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3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Missione 1 – opportunità per le imprese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AEFBD054-C04B-A745-81EA-4E06DC64ED01}"/>
              </a:ext>
            </a:extLst>
          </p:cNvPr>
          <p:cNvSpPr txBox="1"/>
          <p:nvPr/>
        </p:nvSpPr>
        <p:spPr>
          <a:xfrm>
            <a:off x="3491840" y="2360825"/>
            <a:ext cx="5567220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M1C2: Transizione 4.0 (13,38 ml €)</a:t>
            </a:r>
          </a:p>
          <a:p>
            <a:r>
              <a:rPr lang="it-IT" sz="1350" dirty="0">
                <a:effectLst/>
                <a:latin typeface="Helvetica Neue" panose="02000503000000020004" pitchFamily="2" charset="0"/>
              </a:rPr>
              <a:t>M1C2: Innovazione e tecnologia della Microelettronica (0.34 </a:t>
            </a:r>
            <a:r>
              <a:rPr lang="it-IT" sz="1350" dirty="0" err="1"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effectLst/>
                <a:latin typeface="Helvetica Neue" panose="02000503000000020004" pitchFamily="2" charset="0"/>
              </a:rPr>
              <a:t>M1C2: Reti ultraveloci (banda ultra-larga e 5G) (6,71 </a:t>
            </a:r>
            <a:r>
              <a:rPr lang="it-IT" sz="1350" dirty="0" err="1"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M1C2: Rifinanziamento e ridefinizione del Fondo 394/81 gestito da SIMEST (1,20 </a:t>
            </a:r>
            <a:r>
              <a:rPr lang="it-IT" sz="1350" dirty="0" err="1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M1C2 Competitività e resilienza delle filiere produttive (0,75 </a:t>
            </a:r>
            <a:r>
              <a:rPr lang="it-IT" sz="1350" dirty="0" err="1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effectLst/>
                <a:latin typeface="Helvetica Neue" panose="02000503000000020004" pitchFamily="2" charset="0"/>
              </a:rPr>
              <a:t>M1C2: Investimento Sistema della Proprietà Industriale (0,03 </a:t>
            </a:r>
            <a:r>
              <a:rPr lang="it-IT" sz="1350" dirty="0" err="1"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effectLst/>
                <a:latin typeface="Helvetica Neue" panose="02000503000000020004" pitchFamily="2" charset="0"/>
              </a:rPr>
              <a:t>M1C3: Hub del Turismo Digitale (0,11 </a:t>
            </a:r>
            <a:r>
              <a:rPr lang="it-IT" sz="1350" dirty="0" err="1"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solidFill>
                  <a:srgbClr val="FF0000"/>
                </a:solidFill>
                <a:latin typeface="Helvetica Neue" panose="02000503000000020004" pitchFamily="2" charset="0"/>
              </a:rPr>
              <a:t>M1C3: Cultura e borghi</a:t>
            </a:r>
            <a:endParaRPr lang="it-IT" sz="1350" dirty="0">
              <a:solidFill>
                <a:srgbClr val="FF0000"/>
              </a:solidFill>
              <a:effectLst/>
              <a:latin typeface="Helvetica Neue" panose="02000503000000020004" pitchFamily="2" charset="0"/>
            </a:endParaRPr>
          </a:p>
          <a:p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M1C3: Fondi integrati per la competitività delle imprese turistiche (1,79 </a:t>
            </a:r>
            <a:r>
              <a:rPr lang="it-IT" sz="1350" dirty="0" err="1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 €)</a:t>
            </a:r>
          </a:p>
          <a:p>
            <a:r>
              <a:rPr lang="it-IT" sz="1350" dirty="0">
                <a:effectLst/>
                <a:latin typeface="Helvetica Neue" panose="02000503000000020004" pitchFamily="2" charset="0"/>
              </a:rPr>
              <a:t>M1C3: Caput Mundi. Next Generation EU per grandi eventi turistici (0,50 </a:t>
            </a:r>
            <a:r>
              <a:rPr lang="it-IT" sz="1350" dirty="0" err="1">
                <a:effectLst/>
                <a:latin typeface="Helvetica Neue" panose="02000503000000020004" pitchFamily="2" charset="0"/>
              </a:rPr>
              <a:t>mld</a:t>
            </a:r>
            <a:r>
              <a:rPr lang="it-IT" sz="1350" dirty="0">
                <a:effectLst/>
                <a:latin typeface="Helvetica Neue" panose="02000503000000020004" pitchFamily="2" charset="0"/>
              </a:rPr>
              <a:t> €)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235AC289-569E-E442-8974-5371169B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589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3E12F418-A333-48EA-947D-9C30C8E12DF8}"/>
              </a:ext>
            </a:extLst>
          </p:cNvPr>
          <p:cNvSpPr txBox="1"/>
          <p:nvPr/>
        </p:nvSpPr>
        <p:spPr>
          <a:xfrm>
            <a:off x="4139952" y="260648"/>
            <a:ext cx="478096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300" dirty="0"/>
              <a:t>M1C2I2 - Transizione 4.0</a:t>
            </a:r>
          </a:p>
        </p:txBody>
      </p:sp>
      <p:sp>
        <p:nvSpPr>
          <p:cNvPr id="10" name="Rettangolo 8">
            <a:extLst>
              <a:ext uri="{FF2B5EF4-FFF2-40B4-BE49-F238E27FC236}">
                <a16:creationId xmlns="" xmlns:a16="http://schemas.microsoft.com/office/drawing/2014/main" id="{81EB470E-2712-48FE-A5E0-75DE90D403A1}"/>
              </a:ext>
            </a:extLst>
          </p:cNvPr>
          <p:cNvSpPr/>
          <p:nvPr/>
        </p:nvSpPr>
        <p:spPr>
          <a:xfrm>
            <a:off x="179512" y="2060848"/>
            <a:ext cx="7056784" cy="4536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endParaRPr lang="it-IT" sz="78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="" xmlns:a16="http://schemas.microsoft.com/office/drawing/2014/main" id="{ECA0D079-888E-441D-B6BF-AA6718D9D8C5}"/>
              </a:ext>
            </a:extLst>
          </p:cNvPr>
          <p:cNvSpPr txBox="1"/>
          <p:nvPr/>
        </p:nvSpPr>
        <p:spPr>
          <a:xfrm>
            <a:off x="251520" y="2132856"/>
            <a:ext cx="3600400" cy="4022736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9525">
              <a:spcBef>
                <a:spcPts val="649"/>
              </a:spcBef>
            </a:pPr>
            <a:r>
              <a:rPr lang="it-IT" sz="1200" b="1" spc="-11" dirty="0">
                <a:solidFill>
                  <a:schemeClr val="accent1"/>
                </a:solidFill>
                <a:cs typeface="Arial"/>
              </a:rPr>
              <a:t>Cosa finanzia: </a:t>
            </a:r>
            <a:endParaRPr lang="it-IT" sz="1200" b="1" spc="-11" dirty="0">
              <a:cs typeface="Arial"/>
            </a:endParaRPr>
          </a:p>
          <a:p>
            <a:pPr marL="9525" algn="just">
              <a:spcBef>
                <a:spcPts val="649"/>
              </a:spcBef>
            </a:pPr>
            <a:r>
              <a:rPr lang="it-IT" sz="1200" spc="-11" dirty="0">
                <a:cs typeface="Arial"/>
              </a:rPr>
              <a:t>Il Piano Transizione 4.0 si basa su misure di incentivazione fiscale incluse tese ad aumentare la produttività, la competitività e la sostenibilità delle imprese italiane.</a:t>
            </a:r>
          </a:p>
          <a:p>
            <a:pPr marL="9525" algn="just">
              <a:spcBef>
                <a:spcPts val="649"/>
              </a:spcBef>
            </a:pPr>
            <a:r>
              <a:rPr lang="it-IT" sz="1200" spc="-11" dirty="0">
                <a:cs typeface="Arial"/>
              </a:rPr>
              <a:t>La misura consiste nel riconoscimento di </a:t>
            </a:r>
            <a:r>
              <a:rPr lang="it-IT" sz="1200" b="1" spc="-11" dirty="0">
                <a:cs typeface="Arial"/>
              </a:rPr>
              <a:t>tre tipologie di crediti di imposta </a:t>
            </a:r>
            <a:r>
              <a:rPr lang="it-IT" sz="1200" spc="-11" dirty="0">
                <a:cs typeface="Arial"/>
              </a:rPr>
              <a:t>alle imprese che investono in:</a:t>
            </a:r>
          </a:p>
          <a:p>
            <a:pPr marL="223838" indent="-214313" algn="just">
              <a:spcBef>
                <a:spcPts val="649"/>
              </a:spcBef>
              <a:buFont typeface="Arial" panose="020B0604020202020204" pitchFamily="34" charset="0"/>
              <a:buChar char="•"/>
            </a:pPr>
            <a:r>
              <a:rPr lang="it-IT" sz="1200" b="1" spc="-11" dirty="0">
                <a:cs typeface="Arial"/>
              </a:rPr>
              <a:t>beni capitali;</a:t>
            </a:r>
          </a:p>
          <a:p>
            <a:pPr marL="223838" indent="-214313" algn="just">
              <a:spcBef>
                <a:spcPts val="649"/>
              </a:spcBef>
              <a:buFont typeface="Arial" panose="020B0604020202020204" pitchFamily="34" charset="0"/>
              <a:buChar char="•"/>
            </a:pPr>
            <a:r>
              <a:rPr lang="it-IT" sz="1200" b="1" spc="-11" dirty="0">
                <a:cs typeface="Arial"/>
              </a:rPr>
              <a:t>ricerca, sviluppo e innovazione; </a:t>
            </a:r>
          </a:p>
          <a:p>
            <a:pPr marL="223838" indent="-214313" algn="just">
              <a:spcBef>
                <a:spcPts val="649"/>
              </a:spcBef>
              <a:buFont typeface="Arial" panose="020B0604020202020204" pitchFamily="34" charset="0"/>
              <a:buChar char="•"/>
            </a:pPr>
            <a:r>
              <a:rPr lang="it-IT" sz="1200" b="1" spc="-11" dirty="0">
                <a:cs typeface="Arial"/>
              </a:rPr>
              <a:t>attività di formazione alla digitalizzazione e di sviluppo delle relative competenze.</a:t>
            </a:r>
          </a:p>
          <a:p>
            <a:pPr marL="9525" algn="just">
              <a:spcBef>
                <a:spcPts val="649"/>
              </a:spcBef>
            </a:pPr>
            <a:r>
              <a:rPr lang="it-IT" sz="1200" spc="-11" dirty="0">
                <a:cs typeface="Arial"/>
              </a:rPr>
              <a:t>Queste misure sono sinergiche con gli interventi dedicati a ricerca applicata, innovazione e collaborazione ricerca-impresa descritte </a:t>
            </a:r>
            <a:r>
              <a:rPr lang="it-IT" sz="1200" b="1" spc="-11" dirty="0">
                <a:cs typeface="Arial"/>
              </a:rPr>
              <a:t>nella Componente 2 della Missione 4</a:t>
            </a:r>
          </a:p>
          <a:p>
            <a:pPr marL="9525" algn="just">
              <a:spcBef>
                <a:spcPts val="649"/>
              </a:spcBef>
            </a:pPr>
            <a:r>
              <a:rPr lang="it-IT" sz="1200" b="1" spc="-11" dirty="0">
                <a:solidFill>
                  <a:schemeClr val="accent1"/>
                </a:solidFill>
                <a:cs typeface="Arial"/>
              </a:rPr>
              <a:t>Beneficiari: </a:t>
            </a:r>
          </a:p>
          <a:p>
            <a:pPr marL="9525" algn="just">
              <a:spcBef>
                <a:spcPts val="649"/>
              </a:spcBef>
            </a:pPr>
            <a:r>
              <a:rPr lang="it-IT" sz="1200" spc="-11" dirty="0">
                <a:cs typeface="Arial"/>
              </a:rPr>
              <a:t>Tutte le imprese (anche </a:t>
            </a:r>
            <a:r>
              <a:rPr lang="it-IT" sz="1200" spc="-11" dirty="0" err="1">
                <a:cs typeface="Arial"/>
              </a:rPr>
              <a:t>P.iva</a:t>
            </a:r>
            <a:r>
              <a:rPr lang="it-IT" sz="1200" spc="-11" dirty="0">
                <a:cs typeface="Arial"/>
              </a:rPr>
              <a:t> ed esercenti), con una quota Sud al 40% che potrebbe creare qualche criticità poiché la domanda è strutturalmente e di gran lunga superiore al Nord</a:t>
            </a:r>
            <a:r>
              <a:rPr lang="it-IT" sz="1200" b="1" spc="-11" dirty="0">
                <a:cs typeface="Arial"/>
              </a:rPr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9F0C136D-7300-4E19-B6A0-0EF6DF796610}"/>
              </a:ext>
            </a:extLst>
          </p:cNvPr>
          <p:cNvSpPr txBox="1"/>
          <p:nvPr/>
        </p:nvSpPr>
        <p:spPr>
          <a:xfrm>
            <a:off x="4067944" y="2149019"/>
            <a:ext cx="30963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>
                <a:solidFill>
                  <a:schemeClr val="accent1"/>
                </a:solidFill>
              </a:rPr>
              <a:t>Attuazione:</a:t>
            </a:r>
            <a:r>
              <a:rPr lang="it-IT" sz="1200" b="1" dirty="0"/>
              <a:t> </a:t>
            </a:r>
          </a:p>
          <a:p>
            <a:pPr algn="just"/>
            <a:r>
              <a:rPr lang="it-IT" sz="1200" b="1" dirty="0"/>
              <a:t>Tre </a:t>
            </a:r>
            <a:r>
              <a:rPr lang="it-IT" sz="1200" b="1" dirty="0">
                <a:hlinkClick r:id="rId3"/>
              </a:rPr>
              <a:t>decreti direttoriali del 6 ottobre 2021 </a:t>
            </a:r>
            <a:r>
              <a:rPr lang="it-IT" sz="1200" dirty="0"/>
              <a:t>hanno approvato il modello di comunicazione dei dati e delle altre informazioni riguardanti l’ottenimento dei crediti di imposta: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200" dirty="0">
                <a:hlinkClick r:id="rId4"/>
              </a:rPr>
              <a:t>uno</a:t>
            </a:r>
            <a:r>
              <a:rPr lang="it-IT" sz="1200" dirty="0"/>
              <a:t> sul credito d’imposta per gli investimenti in </a:t>
            </a:r>
            <a:r>
              <a:rPr lang="it-IT" sz="1200" b="1" dirty="0"/>
              <a:t>beni strumentali </a:t>
            </a:r>
            <a:r>
              <a:rPr lang="it-IT" sz="1200" dirty="0"/>
              <a:t>funzionali alla trasformazione tecnologica e digitale delle imprese;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200" dirty="0">
                <a:hlinkClick r:id="rId5"/>
              </a:rPr>
              <a:t>uno</a:t>
            </a:r>
            <a:r>
              <a:rPr lang="it-IT" sz="1200" dirty="0"/>
              <a:t> sul credito d’imposta per gli investimenti in attività di </a:t>
            </a:r>
            <a:r>
              <a:rPr lang="it-IT" sz="1200" b="1" dirty="0"/>
              <a:t>ricerca e sviluppo</a:t>
            </a:r>
            <a:r>
              <a:rPr lang="it-IT" sz="1200" dirty="0"/>
              <a:t>, attività di innovazione tecnologica e attività di design e ideazione estetica;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200" dirty="0">
                <a:hlinkClick r:id="rId6"/>
              </a:rPr>
              <a:t>uno</a:t>
            </a:r>
            <a:r>
              <a:rPr lang="it-IT" sz="1200" dirty="0"/>
              <a:t> sul credito d’imposta per le spese di </a:t>
            </a:r>
            <a:r>
              <a:rPr lang="it-IT" sz="1200" b="1" dirty="0"/>
              <a:t>formazione 4.0</a:t>
            </a:r>
          </a:p>
          <a:p>
            <a:pPr marL="214313" indent="-214313" algn="ctr"/>
            <a:endParaRPr lang="it-IT" sz="1200" b="1" dirty="0">
              <a:solidFill>
                <a:srgbClr val="FF0000"/>
              </a:solidFill>
            </a:endParaRPr>
          </a:p>
          <a:p>
            <a:pPr marL="214313" indent="-214313" algn="ctr"/>
            <a:r>
              <a:rPr lang="it-IT" sz="1200" b="1" dirty="0">
                <a:solidFill>
                  <a:srgbClr val="FF0000"/>
                </a:solidFill>
              </a:rPr>
              <a:t>Misura già operativa!!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dirty="0"/>
              <a:t>Il MEF ha pubblicato il decreto MEF del 23 novembre 2021 che istituisce il </a:t>
            </a:r>
            <a:r>
              <a:rPr lang="it-IT" sz="1200" b="1" dirty="0"/>
              <a:t>Comitato scientifico previsto dal PNRR </a:t>
            </a:r>
            <a:r>
              <a:rPr lang="it-IT" sz="1200" dirty="0"/>
              <a:t>per la valutazione degli interventi del «Piano Transizione 4.0»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BB4878A3-B83B-4D92-B2E3-AE08EF9A2929}"/>
              </a:ext>
            </a:extLst>
          </p:cNvPr>
          <p:cNvSpPr/>
          <p:nvPr/>
        </p:nvSpPr>
        <p:spPr>
          <a:xfrm>
            <a:off x="4139952" y="1196752"/>
            <a:ext cx="3024336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EF6BBEB2-9785-44DA-84DC-CFD15646D725}"/>
              </a:ext>
            </a:extLst>
          </p:cNvPr>
          <p:cNvSpPr txBox="1"/>
          <p:nvPr/>
        </p:nvSpPr>
        <p:spPr>
          <a:xfrm>
            <a:off x="5508104" y="1124744"/>
            <a:ext cx="1368152" cy="591027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9525" algn="r">
              <a:spcBef>
                <a:spcPts val="649"/>
              </a:spcBef>
            </a:pPr>
            <a:r>
              <a:rPr lang="it-IT" sz="1400" b="1" spc="-11" dirty="0">
                <a:solidFill>
                  <a:schemeClr val="accent1"/>
                </a:solidFill>
                <a:cs typeface="Arial"/>
              </a:rPr>
              <a:t>Soggetti coinvolti   </a:t>
            </a:r>
          </a:p>
          <a:p>
            <a:pPr marL="9525" algn="r">
              <a:spcBef>
                <a:spcPts val="649"/>
              </a:spcBef>
            </a:pPr>
            <a:r>
              <a:rPr lang="it-IT" sz="1400" b="1" spc="-11" dirty="0">
                <a:cs typeface="Arial"/>
              </a:rPr>
              <a:t> imprese, MISE</a:t>
            </a:r>
          </a:p>
        </p:txBody>
      </p:sp>
      <p:sp>
        <p:nvSpPr>
          <p:cNvPr id="17" name="object 5">
            <a:extLst>
              <a:ext uri="{FF2B5EF4-FFF2-40B4-BE49-F238E27FC236}">
                <a16:creationId xmlns="" xmlns:a16="http://schemas.microsoft.com/office/drawing/2014/main" id="{0832094E-EE42-4871-8B13-467D5261F763}"/>
              </a:ext>
            </a:extLst>
          </p:cNvPr>
          <p:cNvSpPr txBox="1"/>
          <p:nvPr/>
        </p:nvSpPr>
        <p:spPr>
          <a:xfrm>
            <a:off x="4139952" y="1124744"/>
            <a:ext cx="1413408" cy="806471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9525">
              <a:spcBef>
                <a:spcPts val="649"/>
              </a:spcBef>
            </a:pPr>
            <a:r>
              <a:rPr lang="it-IT" sz="1400" b="1" spc="-11" dirty="0">
                <a:solidFill>
                  <a:schemeClr val="accent1"/>
                </a:solidFill>
                <a:cs typeface="Arial"/>
              </a:rPr>
              <a:t>Erogazioni  </a:t>
            </a:r>
          </a:p>
          <a:p>
            <a:pPr marL="9525">
              <a:spcBef>
                <a:spcPts val="649"/>
              </a:spcBef>
            </a:pPr>
            <a:r>
              <a:rPr lang="it-IT" sz="1400" b="1" spc="-11" dirty="0">
                <a:cs typeface="Arial"/>
              </a:rPr>
              <a:t>13,381 miliardi/EUR</a:t>
            </a:r>
            <a:endParaRPr lang="it-IT" sz="1400" spc="-11" dirty="0"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216" y="5085184"/>
            <a:ext cx="540060" cy="476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3F98C714-9ADA-7E41-BA8B-54BB74CE7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19" name="Rettangolo con angoli arrotondati 5">
            <a:extLst>
              <a:ext uri="{FF2B5EF4-FFF2-40B4-BE49-F238E27FC236}">
                <a16:creationId xmlns="" xmlns:a16="http://schemas.microsoft.com/office/drawing/2014/main" id="{C08FCE25-96C4-6746-816D-5368A8510305}"/>
              </a:ext>
            </a:extLst>
          </p:cNvPr>
          <p:cNvSpPr/>
          <p:nvPr/>
        </p:nvSpPr>
        <p:spPr>
          <a:xfrm>
            <a:off x="7236296" y="1196752"/>
            <a:ext cx="1657350" cy="79641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b="1" dirty="0">
                <a:solidFill>
                  <a:schemeClr val="tx1"/>
                </a:solidFill>
              </a:rPr>
              <a:t>1. CONCRETE OPPORTUNITÀ PER LE MPMI</a:t>
            </a:r>
          </a:p>
        </p:txBody>
      </p:sp>
    </p:spTree>
    <p:extLst>
      <p:ext uri="{BB962C8B-B14F-4D97-AF65-F5344CB8AC3E}">
        <p14:creationId xmlns="" xmlns:p14="http://schemas.microsoft.com/office/powerpoint/2010/main" val="307688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3E12F418-A333-48EA-947D-9C30C8E12DF8}"/>
              </a:ext>
            </a:extLst>
          </p:cNvPr>
          <p:cNvSpPr txBox="1"/>
          <p:nvPr/>
        </p:nvSpPr>
        <p:spPr>
          <a:xfrm>
            <a:off x="4139952" y="260648"/>
            <a:ext cx="478096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4400" b="1" i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300" dirty="0" smtClean="0"/>
              <a:t>M1C2I5.2 </a:t>
            </a:r>
            <a:r>
              <a:rPr lang="it-IT" sz="3300" dirty="0" smtClean="0"/>
              <a:t>– Fondo </a:t>
            </a:r>
            <a:r>
              <a:rPr lang="it-IT" sz="3300" dirty="0" err="1" smtClean="0"/>
              <a:t>Simest</a:t>
            </a:r>
            <a:endParaRPr lang="it-IT" sz="33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3F98C714-9ADA-7E41-BA8B-54BB74CE7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D163-8C40-584A-9EF2-4FA90F06BBCD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xmlns="" id="{F91DCAE9-5B04-4679-8EA8-7A540AC974CD}"/>
              </a:ext>
            </a:extLst>
          </p:cNvPr>
          <p:cNvSpPr txBox="1"/>
          <p:nvPr/>
        </p:nvSpPr>
        <p:spPr>
          <a:xfrm>
            <a:off x="184513" y="1204340"/>
            <a:ext cx="4042791" cy="200375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it-IT" sz="1400" b="1" spc="-10" dirty="0">
                <a:solidFill>
                  <a:schemeClr val="tx2"/>
                </a:solidFill>
                <a:cs typeface="Arial"/>
              </a:rPr>
              <a:t>Descrizione</a:t>
            </a: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it-IT" sz="1400" b="1" spc="-10" dirty="0">
                <a:solidFill>
                  <a:schemeClr val="tx2"/>
                </a:solidFill>
                <a:cs typeface="Arial"/>
              </a:rPr>
              <a:t>Tre tipologie di interventi</a:t>
            </a:r>
            <a:endParaRPr lang="it-IT" sz="1400" b="1" dirty="0">
              <a:solidFill>
                <a:schemeClr val="tx2"/>
              </a:solidFill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865"/>
              </a:spcBef>
              <a:buFont typeface="Arial" panose="020B0604020202020204" pitchFamily="34" charset="0"/>
              <a:buChar char="•"/>
            </a:pPr>
            <a:r>
              <a:rPr lang="it-IT" sz="1400" spc="-15" dirty="0">
                <a:solidFill>
                  <a:srgbClr val="092543"/>
                </a:solidFill>
                <a:cs typeface="Arial"/>
              </a:rPr>
              <a:t>Intervento A: </a:t>
            </a:r>
            <a:r>
              <a:rPr lang="it-IT" sz="1400" b="1" spc="-15" dirty="0">
                <a:solidFill>
                  <a:srgbClr val="092543"/>
                </a:solidFill>
                <a:cs typeface="Arial"/>
              </a:rPr>
              <a:t>transizione ecologica</a:t>
            </a:r>
            <a:endParaRPr lang="it-IT" sz="1400" spc="-15" dirty="0">
              <a:solidFill>
                <a:srgbClr val="092543"/>
              </a:solidFill>
              <a:cs typeface="Arial"/>
            </a:endParaRPr>
          </a:p>
          <a:p>
            <a:pPr marL="298450" marR="508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400" spc="-15" dirty="0">
                <a:solidFill>
                  <a:srgbClr val="092543"/>
                </a:solidFill>
                <a:cs typeface="Arial"/>
              </a:rPr>
              <a:t>Intervento B:  </a:t>
            </a:r>
            <a:r>
              <a:rPr lang="it-IT" sz="1400" b="1" spc="-15" dirty="0">
                <a:solidFill>
                  <a:srgbClr val="092543"/>
                </a:solidFill>
                <a:cs typeface="Arial"/>
              </a:rPr>
              <a:t>partecipazione a fiere e mostre internazionali, anche in Italia, e missioni di sistema</a:t>
            </a:r>
          </a:p>
          <a:p>
            <a:pPr marL="298450" marR="508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400" spc="-15" dirty="0">
                <a:solidFill>
                  <a:srgbClr val="092543"/>
                </a:solidFill>
                <a:cs typeface="Arial"/>
              </a:rPr>
              <a:t>Intervento C: </a:t>
            </a:r>
            <a:r>
              <a:rPr lang="it-IT" sz="1400" b="1" spc="-15" dirty="0">
                <a:solidFill>
                  <a:srgbClr val="092543"/>
                </a:solidFill>
                <a:cs typeface="Arial"/>
              </a:rPr>
              <a:t>sviluppo del commercio elettronico in paesi esteri (e-commerce)</a:t>
            </a:r>
          </a:p>
        </p:txBody>
      </p:sp>
      <p:sp>
        <p:nvSpPr>
          <p:cNvPr id="9" name="object 23">
            <a:extLst>
              <a:ext uri="{FF2B5EF4-FFF2-40B4-BE49-F238E27FC236}">
                <a16:creationId xmlns:a16="http://schemas.microsoft.com/office/drawing/2014/main" xmlns="" id="{CDE3ACB9-9518-4376-994F-D16B85C1AA4C}"/>
              </a:ext>
            </a:extLst>
          </p:cNvPr>
          <p:cNvSpPr txBox="1"/>
          <p:nvPr/>
        </p:nvSpPr>
        <p:spPr>
          <a:xfrm>
            <a:off x="4427984" y="1196753"/>
            <a:ext cx="4389385" cy="21146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30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lang="it-IT" sz="1400" b="1" spc="-5" dirty="0">
                <a:solidFill>
                  <a:schemeClr val="tx2"/>
                </a:solidFill>
                <a:cs typeface="Arial"/>
              </a:rPr>
              <a:t>Soggetti destinatari </a:t>
            </a: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lang="it-IT" sz="1400" b="1" spc="-15" dirty="0">
                <a:solidFill>
                  <a:srgbClr val="092543"/>
                </a:solidFill>
                <a:cs typeface="Arial"/>
              </a:rPr>
              <a:t>Solo </a:t>
            </a:r>
            <a:r>
              <a:rPr lang="it-IT" sz="1400" b="1" spc="-15" dirty="0" err="1">
                <a:solidFill>
                  <a:srgbClr val="092543"/>
                </a:solidFill>
                <a:cs typeface="Arial"/>
              </a:rPr>
              <a:t>Pmi</a:t>
            </a:r>
            <a:endParaRPr sz="1400" b="1" spc="-15" dirty="0">
              <a:solidFill>
                <a:srgbClr val="092543"/>
              </a:solidFill>
              <a:cs typeface="Arial"/>
            </a:endParaRPr>
          </a:p>
          <a:p>
            <a:pPr marL="321310" indent="-285750">
              <a:lnSpc>
                <a:spcPct val="100000"/>
              </a:lnSpc>
              <a:spcBef>
                <a:spcPts val="935"/>
              </a:spcBef>
              <a:buFont typeface="Arial" panose="020B0604020202020204" pitchFamily="34" charset="0"/>
              <a:buChar char="•"/>
              <a:tabLst>
                <a:tab pos="322580" algn="l"/>
                <a:tab pos="323215" algn="l"/>
              </a:tabLst>
            </a:pPr>
            <a:r>
              <a:rPr lang="it-IT" sz="1400" spc="-15" dirty="0">
                <a:solidFill>
                  <a:srgbClr val="092543"/>
                </a:solidFill>
                <a:cs typeface="Arial"/>
              </a:rPr>
              <a:t>Intervento A: </a:t>
            </a:r>
            <a:r>
              <a:rPr lang="it-IT" sz="1400" spc="-15" dirty="0" err="1">
                <a:solidFill>
                  <a:srgbClr val="092543"/>
                </a:solidFill>
                <a:cs typeface="Arial"/>
              </a:rPr>
              <a:t>Pmi</a:t>
            </a:r>
            <a:r>
              <a:rPr lang="it-IT" sz="1400" spc="-15" dirty="0">
                <a:solidFill>
                  <a:srgbClr val="092543"/>
                </a:solidFill>
                <a:cs typeface="Arial"/>
              </a:rPr>
              <a:t> costituite informa di società di capitali, con un </a:t>
            </a:r>
            <a:r>
              <a:rPr lang="it-IT" sz="1400" b="1" spc="-15" dirty="0">
                <a:solidFill>
                  <a:srgbClr val="092543"/>
                </a:solidFill>
                <a:cs typeface="Arial"/>
              </a:rPr>
              <a:t>fatturato export di almeno il 10% nell’ultimo anno o del 20% nell’ultimo biennio</a:t>
            </a:r>
          </a:p>
          <a:p>
            <a:pPr marL="321310" indent="-285750">
              <a:lnSpc>
                <a:spcPct val="100000"/>
              </a:lnSpc>
              <a:spcBef>
                <a:spcPts val="935"/>
              </a:spcBef>
              <a:buFont typeface="Arial" panose="020B0604020202020204" pitchFamily="34" charset="0"/>
              <a:buChar char="•"/>
              <a:tabLst>
                <a:tab pos="322580" algn="l"/>
                <a:tab pos="323215" algn="l"/>
              </a:tabLst>
            </a:pPr>
            <a:r>
              <a:rPr lang="it-IT" sz="1400" spc="-15" dirty="0">
                <a:solidFill>
                  <a:srgbClr val="092543"/>
                </a:solidFill>
                <a:cs typeface="Arial"/>
              </a:rPr>
              <a:t>Intervento B: </a:t>
            </a:r>
            <a:r>
              <a:rPr lang="it-IT" sz="1400" b="1" spc="-15" dirty="0">
                <a:solidFill>
                  <a:srgbClr val="092543"/>
                </a:solidFill>
                <a:cs typeface="Arial"/>
              </a:rPr>
              <a:t>tutte le </a:t>
            </a:r>
            <a:r>
              <a:rPr lang="it-IT" sz="1400" b="1" spc="-15" dirty="0" err="1">
                <a:solidFill>
                  <a:srgbClr val="092543"/>
                </a:solidFill>
                <a:cs typeface="Arial"/>
              </a:rPr>
              <a:t>Pmi</a:t>
            </a:r>
            <a:endParaRPr lang="it-IT" sz="1400" b="1" spc="-15" dirty="0">
              <a:solidFill>
                <a:srgbClr val="092543"/>
              </a:solidFill>
              <a:cs typeface="Arial"/>
            </a:endParaRPr>
          </a:p>
          <a:p>
            <a:pPr marL="321310" indent="-285750">
              <a:spcBef>
                <a:spcPts val="935"/>
              </a:spcBef>
              <a:buFont typeface="Arial" panose="020B0604020202020204" pitchFamily="34" charset="0"/>
              <a:buChar char="•"/>
              <a:tabLst>
                <a:tab pos="322580" algn="l"/>
                <a:tab pos="323215" algn="l"/>
              </a:tabLst>
            </a:pPr>
            <a:r>
              <a:rPr lang="it-IT" sz="1400" spc="-15" dirty="0">
                <a:solidFill>
                  <a:srgbClr val="092543"/>
                </a:solidFill>
                <a:cs typeface="Arial"/>
              </a:rPr>
              <a:t>Intervento C:</a:t>
            </a:r>
            <a:r>
              <a:rPr lang="it-IT" sz="1400" b="1" spc="-15" dirty="0">
                <a:solidFill>
                  <a:srgbClr val="092543"/>
                </a:solidFill>
                <a:cs typeface="Arial"/>
              </a:rPr>
              <a:t> tutte le </a:t>
            </a:r>
            <a:r>
              <a:rPr lang="it-IT" sz="1400" b="1" spc="-15" dirty="0" err="1" smtClean="0">
                <a:solidFill>
                  <a:srgbClr val="092543"/>
                </a:solidFill>
                <a:cs typeface="Arial"/>
              </a:rPr>
              <a:t>Pmi</a:t>
            </a:r>
            <a:endParaRPr sz="1400" dirty="0">
              <a:cs typeface="Arial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xmlns="" id="{3001BBAD-A5CD-439B-AD35-1DB8705322A2}"/>
              </a:ext>
            </a:extLst>
          </p:cNvPr>
          <p:cNvSpPr/>
          <p:nvPr/>
        </p:nvSpPr>
        <p:spPr>
          <a:xfrm>
            <a:off x="4427984" y="3429000"/>
            <a:ext cx="3168352" cy="3240360"/>
          </a:xfrm>
          <a:custGeom>
            <a:avLst/>
            <a:gdLst/>
            <a:ahLst/>
            <a:cxnLst/>
            <a:rect l="l" t="t" r="r" b="b"/>
            <a:pathLst>
              <a:path w="5791200" h="2313940">
                <a:moveTo>
                  <a:pt x="5791200" y="0"/>
                </a:moveTo>
                <a:lnTo>
                  <a:pt x="0" y="0"/>
                </a:lnTo>
                <a:lnTo>
                  <a:pt x="0" y="2313432"/>
                </a:lnTo>
                <a:lnTo>
                  <a:pt x="5791200" y="2313432"/>
                </a:lnTo>
                <a:lnTo>
                  <a:pt x="579120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lang="it-IT" sz="1400" b="1" spc="-5" dirty="0">
                <a:cs typeface="Arial"/>
              </a:rPr>
              <a:t>Modalità di attuazione</a:t>
            </a:r>
          </a:p>
          <a:p>
            <a:pPr marL="298450" indent="-285750">
              <a:lnSpc>
                <a:spcPct val="10000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r>
              <a:rPr lang="it-IT" sz="1400" spc="-5" dirty="0">
                <a:cs typeface="Arial"/>
              </a:rPr>
              <a:t>Il Fondo 394 </a:t>
            </a:r>
            <a:r>
              <a:rPr lang="it-IT" sz="1400" spc="-5" dirty="0" smtClean="0">
                <a:cs typeface="Arial"/>
              </a:rPr>
              <a:t>è stato attivato ad </a:t>
            </a:r>
            <a:r>
              <a:rPr lang="it-IT" sz="1400" b="1" spc="-5" dirty="0" smtClean="0">
                <a:cs typeface="Arial"/>
              </a:rPr>
              <a:t>ottobre 2021</a:t>
            </a:r>
          </a:p>
          <a:p>
            <a:pPr marL="298450" indent="-285750" algn="just">
              <a:lnSpc>
                <a:spcPct val="10000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r>
              <a:rPr lang="it-IT" sz="1400" b="1" spc="-5" dirty="0" smtClean="0">
                <a:cs typeface="Arial"/>
              </a:rPr>
              <a:t>A dicembre 21</a:t>
            </a:r>
            <a:r>
              <a:rPr lang="it-IT" sz="1400" b="1" spc="-5" dirty="0" smtClean="0">
                <a:cs typeface="Arial"/>
              </a:rPr>
              <a:t>  sono </a:t>
            </a:r>
            <a:r>
              <a:rPr lang="it-IT" sz="1400" b="1" spc="-5" dirty="0" smtClean="0">
                <a:cs typeface="Arial"/>
              </a:rPr>
              <a:t>erano stati concessi </a:t>
            </a:r>
            <a:r>
              <a:rPr lang="it-IT" sz="1400" b="1" dirty="0" smtClean="0"/>
              <a:t>finanziamenti </a:t>
            </a:r>
            <a:r>
              <a:rPr lang="it-IT" sz="1400" b="1" dirty="0" smtClean="0"/>
              <a:t>a 5.224 PMI</a:t>
            </a:r>
            <a:r>
              <a:rPr lang="it-IT" sz="1400" dirty="0" smtClean="0"/>
              <a:t>, per un valore complessivo di circa 753 milioni di euro, consentendo il raggiungimento dell’obiettivo di almeno 4000 PMI fissato dal PNRR per il </a:t>
            </a:r>
            <a:r>
              <a:rPr lang="it-IT" sz="1400" dirty="0" smtClean="0"/>
              <a:t>2021</a:t>
            </a:r>
          </a:p>
          <a:p>
            <a:pPr marL="298450" indent="-285750">
              <a:lnSpc>
                <a:spcPct val="10000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r>
              <a:rPr lang="it-IT" sz="1400" dirty="0" smtClean="0"/>
              <a:t>Il </a:t>
            </a:r>
            <a:r>
              <a:rPr lang="it-IT" sz="1400" b="1" dirty="0" smtClean="0">
                <a:hlinkClick r:id="rId3"/>
              </a:rPr>
              <a:t>nuovo </a:t>
            </a:r>
            <a:r>
              <a:rPr lang="it-IT" sz="1400" b="1" dirty="0" smtClean="0">
                <a:hlinkClick r:id="rId3"/>
              </a:rPr>
              <a:t>termine finale </a:t>
            </a:r>
            <a:r>
              <a:rPr lang="it-IT" sz="1400" b="1" dirty="0" smtClean="0"/>
              <a:t>per tutti gli Interventi PNRR/Fondo 394 </a:t>
            </a:r>
            <a:r>
              <a:rPr lang="it-IT" sz="1400" b="1" dirty="0" smtClean="0"/>
              <a:t>è il 10 maggio 2022 </a:t>
            </a:r>
            <a:endParaRPr lang="it-IT" sz="1400" dirty="0" smtClean="0"/>
          </a:p>
          <a:p>
            <a:r>
              <a:rPr lang="it-IT" sz="1400" dirty="0" smtClean="0"/>
              <a:t> </a:t>
            </a:r>
          </a:p>
          <a:p>
            <a:pPr marL="298450" indent="-285750">
              <a:lnSpc>
                <a:spcPct val="10000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endParaRPr lang="it-IT" sz="1400" b="1" spc="-5" dirty="0" smtClean="0"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endParaRPr lang="it-IT" sz="1400" b="1" spc="-5" dirty="0" smtClean="0"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endParaRPr lang="it-IT" sz="1400" spc="-5" dirty="0">
              <a:cs typeface="Arial"/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72480D93-43D0-4A7E-9A75-757FCC83A6AC}"/>
              </a:ext>
            </a:extLst>
          </p:cNvPr>
          <p:cNvSpPr txBox="1"/>
          <p:nvPr/>
        </p:nvSpPr>
        <p:spPr>
          <a:xfrm>
            <a:off x="177437" y="3175232"/>
            <a:ext cx="4145112" cy="3494546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lang="it-IT" sz="1400" b="1" spc="-5" dirty="0">
                <a:solidFill>
                  <a:schemeClr val="tx2"/>
                </a:solidFill>
                <a:cs typeface="Arial"/>
              </a:rPr>
              <a:t>Erogazioni</a:t>
            </a:r>
            <a:endParaRPr sz="1400" b="1" spc="-15" dirty="0">
              <a:solidFill>
                <a:srgbClr val="092543"/>
              </a:solidFill>
              <a:cs typeface="Arial"/>
            </a:endParaRPr>
          </a:p>
          <a:p>
            <a:pPr marL="321310" indent="-285750">
              <a:lnSpc>
                <a:spcPct val="100000"/>
              </a:lnSpc>
              <a:spcBef>
                <a:spcPts val="935"/>
              </a:spcBef>
              <a:buFont typeface="Arial" panose="020B0604020202020204" pitchFamily="34" charset="0"/>
              <a:buChar char="•"/>
              <a:tabLst>
                <a:tab pos="322580" algn="l"/>
                <a:tab pos="323215" algn="l"/>
              </a:tabLst>
            </a:pPr>
            <a:r>
              <a:rPr lang="it-IT" sz="1400" spc="-15" dirty="0">
                <a:solidFill>
                  <a:srgbClr val="092543"/>
                </a:solidFill>
                <a:cs typeface="Arial"/>
              </a:rPr>
              <a:t>Intervento A: </a:t>
            </a:r>
            <a:r>
              <a:rPr lang="it-IT" sz="1400" b="1" spc="-15" dirty="0">
                <a:solidFill>
                  <a:srgbClr val="092543"/>
                </a:solidFill>
                <a:cs typeface="Arial"/>
              </a:rPr>
              <a:t>massimo 300 mila/EUR</a:t>
            </a:r>
            <a:r>
              <a:rPr lang="it-IT" sz="1400" spc="-15" dirty="0">
                <a:solidFill>
                  <a:srgbClr val="092543"/>
                </a:solidFill>
                <a:cs typeface="Arial"/>
              </a:rPr>
              <a:t>, &gt;/= al 25% dei ricavi medi degli ultimi 2 bilanci. Il finanziamento dura 6 anni, di cui 2 di pre-ammortamento.</a:t>
            </a:r>
          </a:p>
          <a:p>
            <a:pPr marL="321310" indent="-285750">
              <a:spcBef>
                <a:spcPts val="935"/>
              </a:spcBef>
              <a:buFont typeface="Arial" panose="020B0604020202020204" pitchFamily="34" charset="0"/>
              <a:buChar char="•"/>
              <a:tabLst>
                <a:tab pos="322580" algn="l"/>
                <a:tab pos="323215" algn="l"/>
              </a:tabLst>
            </a:pPr>
            <a:r>
              <a:rPr lang="it-IT" sz="1400" spc="-15" dirty="0">
                <a:solidFill>
                  <a:srgbClr val="092543"/>
                </a:solidFill>
                <a:cs typeface="Arial"/>
              </a:rPr>
              <a:t>Intervento B: </a:t>
            </a:r>
            <a:r>
              <a:rPr lang="it-IT" sz="1400" b="1" spc="-15" dirty="0">
                <a:solidFill>
                  <a:srgbClr val="092543"/>
                </a:solidFill>
                <a:cs typeface="Arial"/>
              </a:rPr>
              <a:t>massimo 150 mila/EUR </a:t>
            </a:r>
            <a:r>
              <a:rPr lang="it-IT" sz="1400" spc="-15" dirty="0">
                <a:solidFill>
                  <a:srgbClr val="092543"/>
                </a:solidFill>
                <a:cs typeface="Arial"/>
              </a:rPr>
              <a:t>, non &gt; del 15% dei ricavi dell’ultimo bilancio. Il finanziamento dura 4 anni, di cui uno di pre-ammortamento. Il 30 % del finanziamento per spese digitali connesse al progetto, ma non se riguarda tematiche digital e/o green</a:t>
            </a:r>
          </a:p>
          <a:p>
            <a:pPr marL="321310" indent="-285750">
              <a:spcBef>
                <a:spcPts val="935"/>
              </a:spcBef>
              <a:buFont typeface="Arial" panose="020B0604020202020204" pitchFamily="34" charset="0"/>
              <a:buChar char="•"/>
              <a:tabLst>
                <a:tab pos="322580" algn="l"/>
                <a:tab pos="323215" algn="l"/>
              </a:tabLst>
            </a:pPr>
            <a:r>
              <a:rPr lang="it-IT" sz="1400" spc="-15" dirty="0">
                <a:solidFill>
                  <a:srgbClr val="092543"/>
                </a:solidFill>
                <a:cs typeface="Arial"/>
              </a:rPr>
              <a:t>Intervento C: </a:t>
            </a:r>
            <a:r>
              <a:rPr lang="it-IT" sz="1400" b="1" spc="-15" dirty="0">
                <a:solidFill>
                  <a:srgbClr val="092543"/>
                </a:solidFill>
                <a:cs typeface="Arial"/>
              </a:rPr>
              <a:t>massimo 300 mila/EUR </a:t>
            </a:r>
            <a:r>
              <a:rPr lang="it-IT" sz="1400" spc="-15" dirty="0">
                <a:solidFill>
                  <a:srgbClr val="092543"/>
                </a:solidFill>
                <a:cs typeface="Arial"/>
              </a:rPr>
              <a:t>non &gt; del 15% dei ricavi medi risultanti dagli ultimi due bilanci. Per una piattaforma di terzi, il finanziamento può arrivare fino a 200 mila euro. Il finanziamento dura 4 anni, di cui uno di pre-ammortamento.</a:t>
            </a:r>
            <a:endParaRPr sz="1400" dirty="0">
              <a:cs typeface="Arial"/>
            </a:endParaRPr>
          </a:p>
        </p:txBody>
      </p:sp>
      <p:sp>
        <p:nvSpPr>
          <p:cNvPr id="12" name="Rettangolo con angoli arrotondati 5">
            <a:extLst>
              <a:ext uri="{FF2B5EF4-FFF2-40B4-BE49-F238E27FC236}">
                <a16:creationId xmlns="" xmlns:a16="http://schemas.microsoft.com/office/drawing/2014/main" id="{C08FCE25-96C4-6746-816D-5368A8510305}"/>
              </a:ext>
            </a:extLst>
          </p:cNvPr>
          <p:cNvSpPr/>
          <p:nvPr/>
        </p:nvSpPr>
        <p:spPr>
          <a:xfrm>
            <a:off x="7668344" y="3789040"/>
            <a:ext cx="1475656" cy="79641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b="1" dirty="0">
                <a:solidFill>
                  <a:schemeClr val="tx1"/>
                </a:solidFill>
              </a:rPr>
              <a:t>1. CONCRETE OPPORTUNITÀ PER LE MPMI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384" y="5445224"/>
            <a:ext cx="540060" cy="476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ttangolo 17"/>
          <p:cNvSpPr/>
          <p:nvPr/>
        </p:nvSpPr>
        <p:spPr>
          <a:xfrm>
            <a:off x="7524329" y="5949280"/>
            <a:ext cx="1619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ctr"/>
            <a:r>
              <a:rPr lang="it-IT" sz="900" b="1" dirty="0" err="1" smtClean="0">
                <a:solidFill>
                  <a:srgbClr val="FF0000"/>
                </a:solidFill>
              </a:rPr>
              <a:t>Pre-compilazione</a:t>
            </a:r>
            <a:r>
              <a:rPr lang="it-IT" sz="900" b="1" dirty="0" smtClean="0">
                <a:solidFill>
                  <a:srgbClr val="FF0000"/>
                </a:solidFill>
              </a:rPr>
              <a:t> richieste dal 27 aprile</a:t>
            </a:r>
            <a:endParaRPr lang="it-IT" sz="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688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4597</TotalTime>
  <Words>3464</Words>
  <Application>Microsoft Office PowerPoint</Application>
  <PresentationFormat>Presentazione su schermo (4:3)</PresentationFormat>
  <Paragraphs>366</Paragraphs>
  <Slides>25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25</vt:i4>
      </vt:variant>
    </vt:vector>
  </HeadingPairs>
  <TitlesOfParts>
    <vt:vector size="28" baseType="lpstr">
      <vt:lpstr>Tema di Office</vt:lpstr>
      <vt:lpstr>Personalizza struttura</vt:lpstr>
      <vt:lpstr>Tema di Office</vt:lpstr>
      <vt:lpstr>Diapositiva 1</vt:lpstr>
      <vt:lpstr>Diapositiva 2</vt:lpstr>
      <vt:lpstr>Diapositiva 3</vt:lpstr>
      <vt:lpstr>Diapositiva 4</vt:lpstr>
      <vt:lpstr>Diapositiva 5</vt:lpstr>
      <vt:lpstr> Gli investimenti e le Riforme del PNRR di rilievo per le imprese  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Grafica</dc:creator>
  <cp:lastModifiedBy>Annalisa</cp:lastModifiedBy>
  <cp:revision>616</cp:revision>
  <dcterms:created xsi:type="dcterms:W3CDTF">2010-05-25T15:56:55Z</dcterms:created>
  <dcterms:modified xsi:type="dcterms:W3CDTF">2022-04-15T09:56:17Z</dcterms:modified>
</cp:coreProperties>
</file>